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68" r:id="rId6"/>
    <p:sldId id="270" r:id="rId7"/>
    <p:sldId id="260" r:id="rId8"/>
    <p:sldId id="262" r:id="rId9"/>
    <p:sldId id="293" r:id="rId10"/>
    <p:sldId id="294" r:id="rId11"/>
    <p:sldId id="264" r:id="rId12"/>
    <p:sldId id="310" r:id="rId13"/>
    <p:sldId id="300" r:id="rId14"/>
    <p:sldId id="302" r:id="rId15"/>
    <p:sldId id="290" r:id="rId16"/>
    <p:sldId id="292" r:id="rId17"/>
    <p:sldId id="309" r:id="rId18"/>
    <p:sldId id="284" r:id="rId19"/>
    <p:sldId id="283" r:id="rId20"/>
    <p:sldId id="285" r:id="rId21"/>
    <p:sldId id="288" r:id="rId22"/>
    <p:sldId id="286" r:id="rId23"/>
    <p:sldId id="287" r:id="rId24"/>
    <p:sldId id="289" r:id="rId25"/>
    <p:sldId id="306" r:id="rId26"/>
    <p:sldId id="266" r:id="rId27"/>
    <p:sldId id="308" r:id="rId28"/>
    <p:sldId id="296" r:id="rId29"/>
    <p:sldId id="305" r:id="rId30"/>
    <p:sldId id="295" r:id="rId31"/>
    <p:sldId id="297" r:id="rId32"/>
    <p:sldId id="282" r:id="rId33"/>
    <p:sldId id="311" r:id="rId34"/>
  </p:sldIdLst>
  <p:sldSz cx="12192000" cy="6858000"/>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ptos"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ptos"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ptos"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ptos"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ptos"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ptos"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ptos"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ptos"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ptos"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7"/>
    <p:restoredTop sz="94678"/>
  </p:normalViewPr>
  <p:slideViewPr>
    <p:cSldViewPr snapToGrid="0" showGuides="1">
      <p:cViewPr varScale="1">
        <p:scale>
          <a:sx n="97" d="100"/>
          <a:sy n="97" d="100"/>
        </p:scale>
        <p:origin x="240" y="632"/>
      </p:cViewPr>
      <p:guideLst>
        <p:guide orient="horz" pos="2160"/>
        <p:guide pos="2880"/>
      </p:guideLst>
    </p:cSldViewPr>
  </p:slideViewPr>
  <p:notesTextViewPr>
    <p:cViewPr>
      <p:scale>
        <a:sx n="1" d="1"/>
        <a:sy n="1" d="1"/>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4-04-20T19:11: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1.000 113.000,'1727.000'0.000,"-1691.000"-2.000,55.000-10.000,5.000 0.000,48.000-2.000,86.000-3.000,697.000 18.000,-906.000-2.000,-1.000-1.000,37.000-9.000,-35.000 6.000,1.000 1.000,25.000-1.000,199.000 6.000,-803.000-1.000,517.000 2.000,-56.000 10.000,-29.000 2.000,-22.000-1.000,-12.000 1.000,116.000-14.000,0.000 1.000,0.000 3.000,0.000 1.000,-43.000 11.000,54.000-8.000,-15.000 6.000,1.000-3.000,-2.000-2.000,-87.000 7.000,46.000-18.000,50.000 0.000,1.000 2.000,-1.000 1.000,-59.000 10.000,30.000-1.000,0.000-3.000,0.000-3.000,-95.000-6.000,45.000 0.000,-477.000 2.000,564.000-2.000,0.000-1.000,-42.000-10.000,22.000 4.000,6.000-1.000,1.000-2.000,1.000-1.000,-55.000-26.000,95.000 38.000,0.000 0.000,0.000 0.000,0.000 0.000,0.000 0.000,0.000-1.000,0.000 1.000,1.000-1.000,-1.000 1.000,0.000-1.000,-1.000-3.000,2.000 5.000,1.000 0.000,0.000 0.000,0.000 0.000,0.000-1.000,0.000 1.000,0.000 0.000,0.000 0.000,0.000 0.000,0.000 0.000,0.000-1.000,0.000 1.000,-1.000 0.000,1.000 0.000,0.000 0.000,0.000-1.000,0.000 1.000,0.000 0.000,0.000 0.000,0.000 0.000,0.000-1.000,1.000 1.000,-1.000 0.000,0.000 0.000,0.000 0.000,0.000 0.000,0.000-1.000,0.000 1.000,0.000 0.000,0.000 0.000,0.000 0.000,0.000 0.000,0.000-1.000,1.000 1.000,-1.000 0.000,0.000 0.000,0.000 0.000,0.000 0.000,0.000 0.000,0.000 0.000,1.000-1.000,16.000 2.000,48.000 8.000,1.000-2.000,1.000-3.000,83.000-7.000,-37.000 1.000,862.000 2.000,-951.000-1.000,-1.000-1.000,34.000-8.000,30.000-3.000,21.000-1.000,-69.000 7.000,49.000-1.000,-86.000 8.000,48.000 0.000,101.000-16.000,-90.000 9.000,0.000 2.000,117.000 5.000,-69.000 2.000,437.000-2.000,-517.000 2.000,0.000 1.000,47.000 11.000,-47.000-8.000,-26.000-5.000,0.000-1.000,-1.000 1.000,1.000 0.000,-1.000-1.000,1.000 1.000,-1.000 1.000,1.000-1.000,-1.000 0.000,0.000 1.000,1.000-1.000,-1.000 1.000,0.000-1.000,0.000 1.000,0.000 0.000,1.000 2.000,-2.000-3.000,-1.000 0.000,1.000 0.000,-1.000 1.000,1.000-1.000,-1.000 0.000,0.000 0.000,0.000 0.000,0.000 0.000,1.000 0.000,-1.000 0.000,0.000 1.000,0.000-1.000,-1.000 0.000,1.000 0.000,0.000 0.000,0.000 0.000,0.000 0.000,-1.000 1.000,1.000-1.000,-1.000 0.000,1.000 0.000,-1.000 0.000,1.000 0.000,-1.000 0.000,1.000 0.000,-1.000 0.000,0.000-1.000,0.000 1.000,0.000 0.000,1.000 0.000,-1.000 0.000,0.000-1.000,0.000 1.000,0.000 0.000,0.000-1.000,-2.000 2.000,-9.000 5.000,0.000 0.000,-1.000 0.000,1.000-1.000,-1.000-1.000,0.000 0.000,-1.000 0.000,1.000-2.000,-1.000 0.000,-28.000 3.000,-7.000-3.000,-76.000-5.000,36.000-1.000,-1416.000 3.000,1424.000-4.000,-157.000-29.000,210.000 28.000,-65.000-6.000,0.000 5.000,-138.000 7.000,80.000 1.000,122.000-2.000,13.000-1.000,-1.000 1.000,1.000 0.000,0.000 2.000,0.000 0.000,-27.000 6.000,26.000-1.000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p>
            <a:pPr lvl="0" fontAlgn="base">
              <a:buNone/>
            </a:pPr>
            <a:endParaRPr sz="1200" strike="noStrike" noProof="1"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p>
            <a:pPr lvl="0" algn="r" fontAlgn="base">
              <a:buNone/>
            </a:pPr>
            <a:fld id="{BB962C8B-B14F-4D97-AF65-F5344CB8AC3E}" type="datetimeFigureOut">
              <a:rPr lang="en-US" sz="1200" strike="noStrike" noProof="1" dirty="0">
                <a:latin typeface="Aptos" pitchFamily="34" charset="0"/>
                <a:ea typeface="+mn-ea"/>
                <a:cs typeface="+mn-cs"/>
              </a:rPr>
            </a:fld>
            <a:endParaRPr lang="en-US" sz="1200" strike="noStrike" noProof="1" dirty="0">
              <a:latin typeface="Aptos" pitchFamily="34" charset="0"/>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p>
            <a:pPr lvl="0" fontAlgn="base">
              <a:buNone/>
            </a:pPr>
            <a:endParaRPr sz="1200" strike="noStrike" noProof="1" dirty="0"/>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fontAlgn="base">
              <a:buNone/>
            </a:pPr>
            <a:fld id="{9A0DB2DC-4C9A-4742-B13C-FB6460FD3503}" type="slidenum">
              <a:rPr lang="en-US" sz="1200" strike="noStrike" noProof="1" dirty="0">
                <a:latin typeface="Aptos" pitchFamily="34" charset="0"/>
                <a:ea typeface="+mn-ea"/>
                <a:cs typeface="+mn-cs"/>
              </a:rPr>
            </a:fld>
            <a:endParaRPr 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Slide Image Placeholder 1"/>
          <p:cNvSpPr>
            <a:spLocks noGrp="1" noRot="1" noChangeAspect="1" noTextEdit="1"/>
          </p:cNvSpPr>
          <p:nvPr>
            <p:ph type="sldImg"/>
          </p:nvPr>
        </p:nvSpPr>
        <p:spPr>
          <a:ln>
            <a:solidFill>
              <a:srgbClr val="000000"/>
            </a:solidFill>
            <a:miter/>
          </a:ln>
        </p:spPr>
      </p:sp>
      <p:sp>
        <p:nvSpPr>
          <p:cNvPr id="6146" name="Notes Placeholder 2"/>
          <p:cNvSpPr>
            <a:spLocks noGrp="1"/>
          </p:cNvSpPr>
          <p:nvPr>
            <p:ph type="body"/>
          </p:nvPr>
        </p:nvSpPr>
        <p:spPr>
          <a:noFill/>
          <a:ln>
            <a:noFill/>
          </a:ln>
        </p:spPr>
        <p:txBody>
          <a:bodyPr wrap="square" lIns="91440" tIns="45720" rIns="91440" bIns="45720" anchor="t" anchorCtr="0"/>
          <a:p>
            <a:pPr lvl="0">
              <a:spcBef>
                <a:spcPct val="0"/>
              </a:spcBef>
            </a:pPr>
            <a:endParaRPr lang="en-US" dirty="0"/>
          </a:p>
        </p:txBody>
      </p:sp>
      <p:sp>
        <p:nvSpPr>
          <p:cNvPr id="6147" name="Slide Number Placeholder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en-US" altLang="zh-CN" sz="1200" dirty="0"/>
            </a:fld>
            <a:endParaRPr lang="en-US" altLang="zh-CN"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713" y="692150"/>
            <a:ext cx="11884025" cy="6110288"/>
          </a:xfrm>
          <a:prstGeom prst="rect">
            <a:avLst/>
          </a:prstGeom>
          <a:noFill/>
          <a:ln w="9525">
            <a:noFill/>
          </a:ln>
        </p:spPr>
      </p:pic>
      <p:sp>
        <p:nvSpPr>
          <p:cNvPr id="10" name="Rectangle 7"/>
          <p:cNvSpPr>
            <a:spLocks noChangeArrowheads="1"/>
          </p:cNvSpPr>
          <p:nvPr/>
        </p:nvSpPr>
        <p:spPr bwMode="auto">
          <a:xfrm>
            <a:off x="1588"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fontAlgn="base"/>
            <a:r>
              <a:rPr lang="en-US" altLang="zh-CN" strike="noStrike" noProof="0" smtClean="0"/>
              <a:t>Click to edit Master subtitle style</a:t>
            </a:r>
            <a:endParaRPr lang="en-US" altLang="zh-CN" strike="noStrike"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fontAlgn="base"/>
            <a:r>
              <a:rPr lang="en-US" altLang="zh-CN" strike="noStrike" noProof="0" smtClean="0"/>
              <a:t>Click to edit Master title style</a:t>
            </a:r>
            <a:endParaRPr lang="en-US" altLang="zh-CN" strike="noStrike"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12" name="Rectangle 5"/>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eaLnBrk="1" fontAlgn="base" hangingPunct="1">
              <a:buNone/>
            </a:pPr>
            <a:endParaRPr strike="noStrike" noProof="1" dirty="0">
              <a:latin typeface="Aptos" pitchFamily="34" charset="0"/>
            </a:endParaRPr>
          </a:p>
        </p:txBody>
      </p:sp>
      <p:sp>
        <p:nvSpPr>
          <p:cNvPr id="13" name="Rectangle 6"/>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5" name="Footer Placeholder 4"/>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609600" y="274638"/>
            <a:ext cx="8026400" cy="58515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5" name="Footer Placeholder 4"/>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5" name="Footer Placeholder 4"/>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5" name="Footer Placeholder 4"/>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5384800"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6197600" y="1600200"/>
            <a:ext cx="5384800"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6" name="Footer Placeholder 5"/>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7" name="Slide Number Placeholder 6"/>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840317" y="2505075"/>
            <a:ext cx="5158316"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6172200" y="2505075"/>
            <a:ext cx="5183717"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8" name="Footer Placeholder 7"/>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9" name="Slide Number Placeholder 8"/>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4" name="Footer Placeholder 3"/>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5" name="Slide Number Placeholder 4"/>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3" name="Footer Placeholder 2"/>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4" name="Slide Number Placeholder 3"/>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6" name="Footer Placeholder 5"/>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7" name="Slide Number Placeholder 6"/>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p:txBody>
          <a:bodyPr/>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6" name="Footer Placeholder 5"/>
          <p:cNvSpPr>
            <a:spLocks noGrp="1"/>
          </p:cNvSpPr>
          <p:nvPr>
            <p:ph type="ftr" sz="quarter" idx="11"/>
          </p:nvPr>
        </p:nvSpPr>
        <p:spPr/>
        <p:txBody>
          <a:bodyPr/>
          <a:p>
            <a:pPr lvl="0" eaLnBrk="1" fontAlgn="base" hangingPunct="1">
              <a:buNone/>
            </a:pPr>
            <a:endParaRPr strike="noStrike" noProof="1" dirty="0">
              <a:latin typeface="Aptos" pitchFamily="34" charset="0"/>
            </a:endParaRPr>
          </a:p>
        </p:txBody>
      </p:sp>
      <p:sp>
        <p:nvSpPr>
          <p:cNvPr id="7" name="Slide Number Placeholder 6"/>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1588"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29538" y="4438650"/>
            <a:ext cx="4454525"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p:nvPr>
        </p:nvSpPr>
        <p:spPr>
          <a:xfrm>
            <a:off x="609600" y="1600200"/>
            <a:ext cx="10972800" cy="4525963"/>
          </a:xfrm>
          <a:prstGeom prst="rect">
            <a:avLst/>
          </a:prstGeom>
          <a:noFill/>
          <a:ln w="9525">
            <a:noFill/>
          </a:ln>
        </p:spPr>
        <p:txBody>
          <a:bodyPr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lvl="0" eaLnBrk="1" fontAlgn="base" hangingPunct="1">
              <a:buNone/>
            </a:pPr>
            <a:fld id="{BB962C8B-B14F-4D97-AF65-F5344CB8AC3E}" type="datetime1">
              <a:rPr lang="en-US" strike="noStrike" noProof="1" dirty="0">
                <a:latin typeface="Aptos" pitchFamily="34" charset="0"/>
                <a:ea typeface="+mn-ea"/>
                <a:cs typeface="+mn-cs"/>
              </a:rPr>
            </a:fld>
            <a:endParaRPr lang="en-US" strike="noStrike" noProof="1" dirty="0">
              <a:latin typeface="Aptos" pitchFamily="34" charset="0"/>
            </a:endParaRPr>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lvl="0" eaLnBrk="1" fontAlgn="base" hangingPunct="1">
              <a:buNone/>
            </a:pPr>
            <a:endParaRPr strike="noStrike" noProof="1" dirty="0">
              <a:latin typeface="Aptos" pitchFamily="34" charset="0"/>
            </a:endParaRPr>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strike="noStrike" noProof="1" dirty="0">
                <a:latin typeface="Aptos" pitchFamily="34" charset="0"/>
                <a:ea typeface="+mn-ea"/>
                <a:cs typeface="+mn-cs"/>
              </a:rPr>
            </a:fld>
            <a:endParaRPr lang="en-US" strike="noStrike" noProof="1" dirty="0">
              <a:latin typeface="Aptos"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9" name="Title 1"/>
          <p:cNvSpPr>
            <a:spLocks noGrp="1"/>
          </p:cNvSpPr>
          <p:nvPr>
            <p:ph type="ctrTitle"/>
          </p:nvPr>
        </p:nvSpPr>
        <p:spPr>
          <a:xfrm>
            <a:off x="405765" y="462915"/>
            <a:ext cx="7345045" cy="1679575"/>
          </a:xfrm>
          <a:ln/>
        </p:spPr>
        <p:txBody>
          <a:bodyPr vert="horz" wrap="square" lIns="91440" tIns="45720" rIns="91440" bIns="45720" anchor="b" anchorCtr="0"/>
          <a:p>
            <a:pPr algn="l" defTabSz="914400">
              <a:buClrTx/>
              <a:buSzTx/>
              <a:buFontTx/>
              <a:buNone/>
            </a:pPr>
            <a:r>
              <a:rPr lang="en-US" sz="4800" kern="1200" dirty="0">
                <a:latin typeface="Times New Roman" panose="02020603050405020304" pitchFamily="18" charset="0"/>
                <a:ea typeface="+mj-ea"/>
                <a:cs typeface="+mj-cs"/>
              </a:rPr>
              <a:t>OBJECT DETECTION USING DEEP LEARNING</a:t>
            </a:r>
            <a:endParaRPr lang="en-US" sz="4800" kern="1200" dirty="0">
              <a:latin typeface="Times New Roman" panose="02020603050405020304" pitchFamily="18" charset="0"/>
              <a:ea typeface="Times New Roman" panose="02020603050405020304" pitchFamily="18" charset="0"/>
              <a:cs typeface="+mj-cs"/>
            </a:endParaRPr>
          </a:p>
        </p:txBody>
      </p:sp>
      <p:sp>
        <p:nvSpPr>
          <p:cNvPr id="3" name="Subtitle 2"/>
          <p:cNvSpPr>
            <a:spLocks noGrp="1"/>
          </p:cNvSpPr>
          <p:nvPr>
            <p:ph type="subTitle" idx="1"/>
          </p:nvPr>
        </p:nvSpPr>
        <p:spPr>
          <a:xfrm>
            <a:off x="612775" y="3625850"/>
            <a:ext cx="7204075" cy="2300288"/>
          </a:xfrm>
        </p:spPr>
        <p:txBody>
          <a:bodyPr vert="horz" lIns="91440" tIns="45720" rIns="91440" bIns="45720" rtlCol="0" anchor="ctr"/>
          <a:p>
            <a:pPr marL="0" marR="0" indent="-457200" algn="l" defTabSz="914400" rtl="0" eaLnBrk="1" fontAlgn="base" latinLnBrk="0" hangingPunct="1">
              <a:lnSpc>
                <a:spcPct val="70000"/>
              </a:lnSpc>
              <a:spcBef>
                <a:spcPct val="20000"/>
              </a:spcBef>
              <a:spcAft>
                <a:spcPct val="0"/>
              </a:spcAft>
              <a:buClrTx/>
              <a:buSzTx/>
              <a:buFont typeface="Arial" panose="020B0604020202020204" pitchFamily="34" charset="0"/>
              <a:buChar char="•"/>
            </a:pPr>
            <a:r>
              <a:rPr kumimoji="0" sz="200" b="0" i="0" u="none" strike="noStrike" kern="1200" cap="none" spc="0" normalizeH="0" baseline="0" noProof="1" dirty="0">
                <a:solidFill>
                  <a:schemeClr val="tx1"/>
                </a:solidFill>
                <a:latin typeface="+mn-lt"/>
                <a:ea typeface="+mn-ea"/>
                <a:cs typeface="+mn-cs"/>
              </a:rPr>
              <a:t>          </a:t>
            </a:r>
            <a:endParaRPr kumimoji="0" sz="200" b="0" i="0" u="none" strike="noStrike" kern="1200" cap="none" spc="0" normalizeH="0" baseline="0" noProof="1" dirty="0">
              <a:solidFill>
                <a:schemeClr val="tx1"/>
              </a:solidFill>
              <a:latin typeface="+mn-lt"/>
              <a:ea typeface="+mn-ea"/>
              <a:cs typeface="+mn-cs"/>
            </a:endParaRPr>
          </a:p>
          <a:p>
            <a:pPr marL="0" marR="0" indent="-457200" algn="l" defTabSz="914400" rtl="0" eaLnBrk="1" fontAlgn="base" latinLnBrk="0" hangingPunct="1">
              <a:lnSpc>
                <a:spcPct val="70000"/>
              </a:lnSpc>
              <a:spcBef>
                <a:spcPct val="20000"/>
              </a:spcBef>
              <a:spcAft>
                <a:spcPct val="0"/>
              </a:spcAft>
              <a:buClrTx/>
              <a:buSzTx/>
              <a:buFont typeface="Arial" panose="020B0604020202020204" pitchFamily="34" charset="0"/>
              <a:buChar char="•"/>
            </a:pPr>
            <a:endParaRPr kumimoji="0" sz="8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a:p>
            <a:pPr marL="0" marR="0" indent="-457200" algn="l" defTabSz="914400" rtl="0" eaLnBrk="1" fontAlgn="base" latinLnBrk="0" hangingPunct="1">
              <a:lnSpc>
                <a:spcPct val="70000"/>
              </a:lnSpc>
              <a:spcBef>
                <a:spcPct val="20000"/>
              </a:spcBef>
              <a:spcAft>
                <a:spcPct val="0"/>
              </a:spcAft>
              <a:buClrTx/>
              <a:buSzTx/>
              <a:buFont typeface="Arial" panose="020B0604020202020204" pitchFamily="34" charset="0"/>
              <a:buChar char="•"/>
            </a:pPr>
            <a:endParaRPr kumimoji="0" lang="en-IN" sz="14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p:txBody>
      </p:sp>
      <p:pic>
        <p:nvPicPr>
          <p:cNvPr id="4101" name="Video 19" descr="Box Packages"/>
          <p:cNvPicPr>
            <a:picLocks noChangeAspect="1"/>
          </p:cNvPicPr>
          <p:nvPr/>
        </p:nvPicPr>
        <p:blipFill>
          <a:blip r:embed="rId1"/>
          <a:srcRect r="-2" b="282"/>
          <a:stretch>
            <a:fillRect/>
          </a:stretch>
        </p:blipFill>
        <p:spPr>
          <a:xfrm>
            <a:off x="7396163" y="620713"/>
            <a:ext cx="4324350" cy="3138487"/>
          </a:xfrm>
          <a:prstGeom prst="rect">
            <a:avLst/>
          </a:prstGeom>
          <a:noFill/>
          <a:ln w="9525">
            <a:noFill/>
          </a:ln>
        </p:spPr>
      </p:pic>
      <p:sp>
        <p:nvSpPr>
          <p:cNvPr id="45" name="sketch line"/>
          <p:cNvSpPr>
            <a:spLocks noGrp="1" noRot="1" noChangeAspect="1" noMove="1" noResize="1" noEditPoints="1" noAdjustHandles="1" noChangeArrowheads="1" noChangeShapeType="1" noTextEdit="1"/>
          </p:cNvSpPr>
          <p:nvPr/>
        </p:nvSpPr>
        <p:spPr>
          <a:xfrm>
            <a:off x="838200" y="4005263"/>
            <a:ext cx="4343400" cy="17463"/>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103" name="Video 4" descr="Eye Chart Test"/>
          <p:cNvPicPr>
            <a:picLocks noChangeAspect="1"/>
          </p:cNvPicPr>
          <p:nvPr/>
        </p:nvPicPr>
        <p:blipFill>
          <a:blip r:embed="rId2"/>
          <a:srcRect r="2" b="285"/>
          <a:stretch>
            <a:fillRect/>
          </a:stretch>
        </p:blipFill>
        <p:spPr>
          <a:xfrm>
            <a:off x="7816850" y="4275138"/>
            <a:ext cx="3254375" cy="2065337"/>
          </a:xfrm>
          <a:prstGeom prst="rect">
            <a:avLst/>
          </a:prstGeom>
          <a:noFill/>
          <a:ln w="9525">
            <a:noFill/>
          </a:ln>
        </p:spPr>
      </p:pic>
      <p:sp>
        <p:nvSpPr>
          <p:cNvPr id="4104" name="Text Box 1"/>
          <p:cNvSpPr txBox="1"/>
          <p:nvPr/>
        </p:nvSpPr>
        <p:spPr>
          <a:xfrm>
            <a:off x="2230438" y="4821238"/>
            <a:ext cx="4064000" cy="368300"/>
          </a:xfrm>
          <a:prstGeom prst="rect">
            <a:avLst/>
          </a:prstGeom>
          <a:noFill/>
          <a:ln w="9525">
            <a:noFill/>
          </a:ln>
        </p:spPr>
        <p:txBody>
          <a:bodyPr wrap="square" anchor="t" anchorCtr="0">
            <a:spAutoFit/>
          </a:bodyPr>
          <a:p>
            <a:pPr eaLnBrk="0" hangingPunct="0"/>
            <a:endParaRPr lang="en-IN" altLang="en-US">
              <a:latin typeface="Aptos" pitchFamily="34" charset="0"/>
            </a:endParaRPr>
          </a:p>
        </p:txBody>
      </p:sp>
      <p:sp>
        <p:nvSpPr>
          <p:cNvPr id="2" name="Text Box 1"/>
          <p:cNvSpPr txBox="1"/>
          <p:nvPr/>
        </p:nvSpPr>
        <p:spPr>
          <a:xfrm>
            <a:off x="937260" y="4674235"/>
            <a:ext cx="5458460" cy="1198880"/>
          </a:xfrm>
          <a:prstGeom prst="rect">
            <a:avLst/>
          </a:prstGeom>
          <a:noFill/>
        </p:spPr>
        <p:txBody>
          <a:bodyPr wrap="square" rtlCol="0">
            <a:spAutoFit/>
          </a:bodyPr>
          <a:p>
            <a:r>
              <a:rPr lang="en-IN" altLang="en-US"/>
              <a:t>Harsha Vardhan Mahankali - 00826377</a:t>
            </a:r>
            <a:endParaRPr lang="en-IN" altLang="en-US"/>
          </a:p>
          <a:p>
            <a:r>
              <a:rPr lang="en-IN" altLang="en-US"/>
              <a:t>shivapriya Pillalamarri       - 00905151</a:t>
            </a:r>
            <a:endParaRPr lang="en-IN" altLang="en-US"/>
          </a:p>
          <a:p>
            <a:endParaRPr lang="en-IN" altLang="en-US"/>
          </a:p>
          <a:p>
            <a:r>
              <a:rPr lang="en-IN" altLang="en-US"/>
              <a:t>Instructor- Shivanjali Khare</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Content Placeholder 2"/>
          <p:cNvSpPr>
            <a:spLocks noGrp="1"/>
          </p:cNvSpPr>
          <p:nvPr>
            <p:ph idx="1"/>
          </p:nvPr>
        </p:nvSpPr>
        <p:spPr>
          <a:xfrm>
            <a:off x="838200" y="1133475"/>
            <a:ext cx="10515600" cy="4351338"/>
          </a:xfrm>
          <a:ln/>
        </p:spPr>
        <p:txBody>
          <a:bodyPr vert="horz" wrap="square" lIns="91440" tIns="45720" rIns="91440" bIns="45720" anchor="t" anchorCtr="0"/>
          <a:p>
            <a:r>
              <a:rPr lang="en-US" sz="2400" b="1" dirty="0">
                <a:latin typeface="Times New Roman" panose="02020603050405020304" pitchFamily="18" charset="0"/>
              </a:rPr>
              <a:t>When to use SSD?</a:t>
            </a:r>
            <a:endParaRPr lang="en-US" sz="2400" b="1"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The single-shot detector is often the preferred method. </a:t>
            </a:r>
            <a:endParaRPr lang="en-US" sz="2400"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The main reason for using the single-shot detector is because we mainly prefer faster predictions on an image for detecting larger objects, where accuracy is not an extremely important concern. </a:t>
            </a:r>
            <a:endParaRPr lang="en-US" sz="2400"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However, for more accurate predictions for smaller and precise objects, other methods must be considered.</a:t>
            </a:r>
            <a:endParaRPr lang="en-US" sz="2400" dirty="0"/>
          </a:p>
        </p:txBody>
      </p:sp>
      <p:pic>
        <p:nvPicPr>
          <p:cNvPr id="14338" name="Picture 3"/>
          <p:cNvPicPr>
            <a:picLocks noChangeAspect="1"/>
          </p:cNvPicPr>
          <p:nvPr/>
        </p:nvPicPr>
        <p:blipFill>
          <a:blip r:embed="rId1"/>
          <a:stretch>
            <a:fillRect/>
          </a:stretch>
        </p:blipFill>
        <p:spPr>
          <a:xfrm>
            <a:off x="1757363" y="3786188"/>
            <a:ext cx="8677275" cy="2944812"/>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Content Placeholder 2"/>
          <p:cNvSpPr>
            <a:spLocks noGrp="1"/>
          </p:cNvSpPr>
          <p:nvPr>
            <p:ph idx="1"/>
          </p:nvPr>
        </p:nvSpPr>
        <p:spPr>
          <a:xfrm>
            <a:off x="746125" y="1252538"/>
            <a:ext cx="10515600" cy="4352925"/>
          </a:xfrm>
          <a:ln/>
        </p:spPr>
        <p:txBody>
          <a:bodyPr vert="horz" lIns="91440" tIns="45720" rIns="91440" bIns="45720" anchor="t" anchorCtr="0"/>
          <a:p>
            <a:r>
              <a:rPr lang="en-US" sz="2400" b="1" dirty="0">
                <a:latin typeface="Times New Roman" panose="02020603050405020304" pitchFamily="18" charset="0"/>
              </a:rPr>
              <a:t>Limitations: </a:t>
            </a:r>
            <a:endParaRPr lang="en-US" sz="2400" b="1"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The SSD, while boosting the performance significantly, suffers from decreasing the resolution of the images to a lower quality. </a:t>
            </a:r>
            <a:endParaRPr lang="en-US" sz="2400"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The SSD architecture will typically perform worse than the Faster R-CNN for small-scale objects.</a:t>
            </a:r>
            <a:endParaRPr lang="en-US" sz="2400" dirty="0">
              <a:latin typeface="Times New Roman" panose="02020603050405020304" pitchFamily="18" charset="0"/>
            </a:endParaRPr>
          </a:p>
          <a:p>
            <a:pPr>
              <a:buNone/>
            </a:pPr>
            <a:endParaRPr lang="en-US" sz="2400" dirty="0">
              <a:latin typeface="Times New Roman" panose="02020603050405020304" pitchFamily="18" charset="0"/>
            </a:endParaRPr>
          </a:p>
          <a:p>
            <a:endParaRPr lang="en-US" sz="2400" dirty="0">
              <a:latin typeface="Times New Roman" panose="02020603050405020304" pitchFamily="18" charset="0"/>
            </a:endParaRPr>
          </a:p>
          <a:p>
            <a:pPr>
              <a:buNone/>
            </a:pPr>
            <a:endParaRPr 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Content Placeholder 2"/>
          <p:cNvSpPr>
            <a:spLocks noGrp="1"/>
          </p:cNvSpPr>
          <p:nvPr>
            <p:ph idx="1"/>
          </p:nvPr>
        </p:nvSpPr>
        <p:spPr>
          <a:xfrm>
            <a:off x="838200" y="1106488"/>
            <a:ext cx="10515600" cy="4351337"/>
          </a:xfrm>
          <a:ln/>
        </p:spPr>
        <p:txBody>
          <a:bodyPr vert="horz" wrap="square" lIns="91440" tIns="45720" rIns="91440" bIns="45720" anchor="t" anchorCtr="0"/>
          <a:p>
            <a:r>
              <a:rPr lang="en-US" sz="2400" b="1" dirty="0">
                <a:latin typeface="Times New Roman" panose="02020603050405020304" pitchFamily="18" charset="0"/>
              </a:rPr>
              <a:t>Example to use cases:</a:t>
            </a:r>
            <a:endParaRPr lang="en-US" sz="2400" b="1"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The Single-shot detector can be trained and experimented on a multitude of datasets, such as PASCAL VOC, COCO, and ILSVRC datasets. </a:t>
            </a:r>
            <a:endParaRPr lang="en-US" sz="2400"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They can perform well on larger object detections like the detection of humans, tables, chairs, and other similar entities.</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373627" y="386930"/>
            <a:ext cx="7315200" cy="1298448"/>
          </a:xfrm>
          <a:effectLst/>
          <a:scene3d>
            <a:camera prst="orthographicFront"/>
            <a:lightRig rig="balanced" dir="t"/>
          </a:scene3d>
          <a:sp3d prstMaterial="plastic"/>
        </p:spPr>
        <p:txBody>
          <a:bodyPr vert="horz" lIns="91440" tIns="45720" rIns="91440" bIns="45720" rtlCol="0" anchor="b">
            <a:normAutofit fontScale="90000"/>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sz="4800" b="0" i="0" u="none" strike="noStrike" kern="1200" cap="none" spc="0" normalizeH="0" baseline="0" noProof="0" dirty="0">
                <a:ln>
                  <a:noFill/>
                </a:ln>
                <a:solidFill>
                  <a:schemeClr val="tx1"/>
                </a:solidFill>
                <a:effectLst/>
                <a:highlight>
                  <a:srgbClr val="FFFFFF"/>
                </a:highlight>
                <a:uLnTx/>
                <a:uFillTx/>
                <a:latin typeface="Times New Roman" panose="02020603050405020304" pitchFamily="18" charset="0"/>
                <a:ea typeface="+mj-ea"/>
                <a:cs typeface="Times New Roman" panose="02020603050405020304" pitchFamily="18" charset="0"/>
              </a:rPr>
              <a:t>Convolutional Neural Networks (CNN)</a:t>
            </a:r>
            <a:endParaRPr kumimoji="0" lang="en-US"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12" name="Rectangle 11"/>
          <p:cNvSpPr>
            <a:spLocks noGrp="1" noRot="1" noChangeAspect="1" noMove="1" noResize="1" noEditPoints="1" noAdjustHandles="1" noChangeArrowheads="1" noChangeShapeType="1" noTextEdit="1"/>
          </p:cNvSpPr>
          <p:nvPr/>
        </p:nvSpPr>
        <p:spPr>
          <a:xfrm flipH="1" flipV="1">
            <a:off x="0" y="1998663"/>
            <a:ext cx="11453813" cy="7826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Rectangle 13"/>
          <p:cNvSpPr>
            <a:spLocks noGrp="1" noRot="1" noChangeAspect="1" noMove="1" noResize="1" noEditPoints="1" noAdjustHandles="1" noChangeArrowheads="1" noChangeShapeType="1" noTextEdit="1"/>
          </p:cNvSpPr>
          <p:nvPr/>
        </p:nvSpPr>
        <p:spPr>
          <a:xfrm>
            <a:off x="0" y="2203450"/>
            <a:ext cx="11383963" cy="426720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Content Placeholder 2"/>
          <p:cNvSpPr>
            <a:spLocks noGrp="1"/>
          </p:cNvSpPr>
          <p:nvPr>
            <p:ph idx="1"/>
          </p:nvPr>
        </p:nvSpPr>
        <p:spPr>
          <a:xfrm>
            <a:off x="793661" y="2599509"/>
            <a:ext cx="4530898" cy="3639450"/>
          </a:xfrm>
          <a:effectLst/>
          <a:scene3d>
            <a:camera prst="orthographicFront"/>
            <a:lightRig rig="balanced" dir="t"/>
          </a:scene3d>
          <a:sp3d prstMaterial="plastic"/>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highlight>
                  <a:srgbClr val="FFFFFF"/>
                </a:highlight>
                <a:uLnTx/>
                <a:uFillTx/>
                <a:latin typeface="Times New Roman" panose="02020603050405020304" pitchFamily="18" charset="0"/>
                <a:ea typeface="+mn-ea"/>
                <a:cs typeface="Times New Roman" panose="02020603050405020304" pitchFamily="18" charset="0"/>
              </a:rPr>
              <a:t>CNN were first developed and used around the 1980s.</a:t>
            </a:r>
            <a:endParaRPr kumimoji="0" lang="en-US" sz="2000" b="0" i="0" u="none" strike="noStrike" kern="1200" cap="none" spc="0" normalizeH="0" baseline="0" noProof="0" dirty="0">
              <a:ln>
                <a:noFill/>
              </a:ln>
              <a:solidFill>
                <a:schemeClr val="tx1"/>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000" b="0" i="0" u="none" strike="noStrike" kern="1200" cap="none" spc="0" normalizeH="0" baseline="0" noProof="0" dirty="0">
              <a:ln>
                <a:noFill/>
              </a:ln>
              <a:solidFill>
                <a:schemeClr val="tx1"/>
              </a:solidFill>
              <a:effectLst/>
              <a:highlight>
                <a:srgbClr val="FFFFFF"/>
              </a:highligh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Convolutional Neural Networks are deep learning models designed specifically for processing &amp; analyzing visual data such as images &amp; videos.</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7415" name="Picture 4"/>
          <p:cNvPicPr>
            <a:picLocks noChangeAspect="1"/>
          </p:cNvPicPr>
          <p:nvPr/>
        </p:nvPicPr>
        <p:blipFill>
          <a:blip r:embed="rId1"/>
          <a:stretch>
            <a:fillRect/>
          </a:stretch>
        </p:blipFill>
        <p:spPr>
          <a:xfrm>
            <a:off x="5911850" y="2881313"/>
            <a:ext cx="5149850" cy="2613025"/>
          </a:xfrm>
          <a:prstGeom prst="rect">
            <a:avLst/>
          </a:prstGeom>
          <a:noFill/>
          <a:ln w="9525">
            <a:noFill/>
          </a:ln>
        </p:spPr>
      </p:pic>
      <p:sp>
        <p:nvSpPr>
          <p:cNvPr id="16" name="Rectangle 15"/>
          <p:cNvSpPr>
            <a:spLocks noGrp="1" noRot="1" noChangeAspect="1" noMove="1" noResize="1" noEditPoints="1" noAdjustHandles="1" noChangeArrowheads="1" noChangeShapeType="1" noTextEdit="1"/>
          </p:cNvSpPr>
          <p:nvPr/>
        </p:nvSpPr>
        <p:spPr>
          <a:xfrm rot="5400000">
            <a:off x="11228388" y="2312988"/>
            <a:ext cx="78105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7417" name="Picture 6"/>
          <p:cNvPicPr>
            <a:picLocks noChangeAspect="1"/>
          </p:cNvPicPr>
          <p:nvPr/>
        </p:nvPicPr>
        <p:blipFill>
          <a:blip r:embed="rId2"/>
          <a:stretch>
            <a:fillRect/>
          </a:stretch>
        </p:blipFill>
        <p:spPr>
          <a:xfrm>
            <a:off x="7540625" y="115888"/>
            <a:ext cx="4154488" cy="1782762"/>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useBgFill="1">
        <p:nvSpPr>
          <p:cNvPr id="12" name="Rectangle 11"/>
          <p:cNvSpPr>
            <a:spLocks noGrp="1" noRot="1" noChangeAspect="1" noMove="1" noResize="1" noEditPoints="1" noAdjustHandles="1" noChangeArrowheads="1" noChangeShapeType="1" noTextEdit="1"/>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5" name="Title 1"/>
          <p:cNvSpPr>
            <a:spLocks noGrp="1"/>
          </p:cNvSpPr>
          <p:nvPr>
            <p:ph type="title"/>
          </p:nvPr>
        </p:nvSpPr>
        <p:spPr>
          <a:xfrm>
            <a:off x="1198563" y="560388"/>
            <a:ext cx="9794875" cy="2511425"/>
          </a:xfrm>
          <a:ln/>
        </p:spPr>
        <p:txBody>
          <a:bodyPr vert="horz" wrap="square" lIns="91440" tIns="45720" rIns="91440" bIns="45720" anchor="b" anchorCtr="0"/>
          <a:p>
            <a:pPr>
              <a:lnSpc>
                <a:spcPct val="150000"/>
              </a:lnSpc>
              <a:buNone/>
            </a:pPr>
            <a:r>
              <a:rPr lang="en-US" sz="2000" b="1" dirty="0">
                <a:latin typeface="Times New Roman" panose="02020603050405020304" pitchFamily="18" charset="0"/>
              </a:rPr>
              <a:t>Key components of a Convolutional Neural Network include:</a:t>
            </a:r>
            <a:br>
              <a:rPr lang="en-US" sz="2000" b="1" dirty="0">
                <a:latin typeface="Times New Roman" panose="02020603050405020304" pitchFamily="18" charset="0"/>
              </a:rPr>
            </a:br>
            <a:r>
              <a:rPr lang="en-US" sz="2000" b="1" dirty="0">
                <a:latin typeface="Times New Roman" panose="02020603050405020304" pitchFamily="18" charset="0"/>
              </a:rPr>
              <a:t>* </a:t>
            </a:r>
            <a:r>
              <a:rPr lang="en-US" sz="2000" dirty="0">
                <a:latin typeface="Times New Roman" panose="02020603050405020304" pitchFamily="18" charset="0"/>
              </a:rPr>
              <a:t>Convolutional Layers</a:t>
            </a:r>
            <a:br>
              <a:rPr lang="en-US" sz="2000" dirty="0">
                <a:latin typeface="Times New Roman" panose="02020603050405020304" pitchFamily="18" charset="0"/>
              </a:rPr>
            </a:br>
            <a:r>
              <a:rPr lang="en-US" sz="2000" dirty="0">
                <a:latin typeface="Times New Roman" panose="02020603050405020304" pitchFamily="18" charset="0"/>
              </a:rPr>
              <a:t>* Pooling Layers </a:t>
            </a:r>
            <a:br>
              <a:rPr lang="en-US" sz="2000" dirty="0">
                <a:latin typeface="Times New Roman" panose="02020603050405020304" pitchFamily="18" charset="0"/>
              </a:rPr>
            </a:br>
            <a:r>
              <a:rPr lang="en-US" sz="2000" dirty="0">
                <a:latin typeface="Times New Roman" panose="02020603050405020304" pitchFamily="18" charset="0"/>
              </a:rPr>
              <a:t>* Fully Connected Layers</a:t>
            </a:r>
            <a:br>
              <a:rPr lang="en-US" sz="1800" dirty="0">
                <a:latin typeface="Times New Roman" panose="02020603050405020304" pitchFamily="18" charset="0"/>
              </a:rPr>
            </a:br>
            <a:endParaRPr lang="en-US" sz="1600" dirty="0"/>
          </a:p>
        </p:txBody>
      </p:sp>
      <p:pic>
        <p:nvPicPr>
          <p:cNvPr id="18436" name="Content Placeholder 7"/>
          <p:cNvPicPr>
            <a:picLocks noGrp="1" noChangeAspect="1"/>
          </p:cNvPicPr>
          <p:nvPr>
            <p:ph idx="1"/>
          </p:nvPr>
        </p:nvPicPr>
        <p:blipFill>
          <a:blip r:embed="rId1"/>
          <a:stretch>
            <a:fillRect/>
          </a:stretch>
        </p:blipFill>
        <p:spPr>
          <a:xfrm>
            <a:off x="1809750" y="2687638"/>
            <a:ext cx="8110538" cy="3609975"/>
          </a:xfr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itle 1"/>
          <p:cNvSpPr>
            <a:spLocks noGrp="1"/>
          </p:cNvSpPr>
          <p:nvPr>
            <p:ph type="title"/>
          </p:nvPr>
        </p:nvSpPr>
        <p:spPr>
          <a:xfrm>
            <a:off x="1700213" y="846138"/>
            <a:ext cx="9653587" cy="1325562"/>
          </a:xfrm>
          <a:ln/>
        </p:spPr>
        <p:txBody>
          <a:bodyPr vert="horz" wrap="square" lIns="91440" tIns="45720" rIns="91440" bIns="45720" anchor="ctr" anchorCtr="0"/>
          <a:p>
            <a:pPr>
              <a:buNone/>
            </a:pPr>
            <a:r>
              <a:rPr lang="en-US" sz="3600" u="sng" dirty="0">
                <a:latin typeface="Times New Roman" panose="02020603050405020304" pitchFamily="18" charset="0"/>
              </a:rPr>
              <a:t>Advantages of CNN</a:t>
            </a:r>
            <a:endParaRPr lang="en-US" sz="3600" u="sng" dirty="0">
              <a:latin typeface="Times New Roman" panose="02020603050405020304" pitchFamily="18" charset="0"/>
              <a:ea typeface="Times New Roman" panose="02020603050405020304" pitchFamily="18" charset="0"/>
            </a:endParaRPr>
          </a:p>
        </p:txBody>
      </p:sp>
      <p:sp>
        <p:nvSpPr>
          <p:cNvPr id="19458" name="Content Placeholder 2"/>
          <p:cNvSpPr>
            <a:spLocks noGrp="1"/>
          </p:cNvSpPr>
          <p:nvPr>
            <p:ph idx="1"/>
          </p:nvPr>
        </p:nvSpPr>
        <p:spPr>
          <a:xfrm>
            <a:off x="1700213" y="1825625"/>
            <a:ext cx="9653587" cy="4351338"/>
          </a:xfrm>
          <a:ln/>
        </p:spPr>
        <p:txBody>
          <a:bodyPr vert="horz" lIns="91440" tIns="45720" rIns="91440" bIns="45720" anchor="t" anchorCtr="0"/>
          <a:p>
            <a:r>
              <a:rPr lang="en-US" dirty="0">
                <a:latin typeface="Times New Roman" panose="02020603050405020304" pitchFamily="18" charset="0"/>
              </a:rPr>
              <a:t>High Accuracy at image recognition</a:t>
            </a:r>
            <a:endParaRPr lang="en-US" dirty="0">
              <a:latin typeface="Times New Roman" panose="02020603050405020304" pitchFamily="18" charset="0"/>
            </a:endParaRPr>
          </a:p>
          <a:p>
            <a:r>
              <a:rPr lang="en-US" dirty="0">
                <a:latin typeface="Times New Roman" panose="02020603050405020304" pitchFamily="18" charset="0"/>
              </a:rPr>
              <a:t>No human supervision</a:t>
            </a:r>
            <a:endParaRPr lang="en-US" dirty="0">
              <a:latin typeface="Times New Roman" panose="02020603050405020304" pitchFamily="18" charset="0"/>
            </a:endParaRPr>
          </a:p>
          <a:p>
            <a:endParaRPr lang="en-US" dirty="0">
              <a:latin typeface="Times New Roman" panose="02020603050405020304" pitchFamily="18" charset="0"/>
            </a:endParaRPr>
          </a:p>
          <a:p>
            <a:pPr>
              <a:buNone/>
            </a:pPr>
            <a:r>
              <a:rPr lang="en-US" u="sng" dirty="0">
                <a:latin typeface="Times New Roman" panose="02020603050405020304" pitchFamily="18" charset="0"/>
              </a:rPr>
              <a:t>Disadvantages of CNN</a:t>
            </a:r>
            <a:endParaRPr lang="en-US" u="sng" dirty="0">
              <a:latin typeface="Times New Roman" panose="02020603050405020304" pitchFamily="18" charset="0"/>
            </a:endParaRPr>
          </a:p>
          <a:p>
            <a:r>
              <a:rPr lang="en-US" dirty="0">
                <a:latin typeface="Times New Roman" panose="02020603050405020304" pitchFamily="18" charset="0"/>
              </a:rPr>
              <a:t>A lot of training data is needed</a:t>
            </a:r>
            <a:endParaRPr lang="en-US" dirty="0">
              <a:latin typeface="Times New Roman" panose="02020603050405020304" pitchFamily="18" charset="0"/>
            </a:endParaRPr>
          </a:p>
          <a:p>
            <a:r>
              <a:rPr lang="en-US" dirty="0">
                <a:latin typeface="Times New Roman" panose="02020603050405020304" pitchFamily="18" charset="0"/>
              </a:rPr>
              <a:t>Training process takes a long time</a:t>
            </a:r>
            <a:endParaRPr 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a:spLocks noGrp="1" noRot="1" noChangeAspect="1" noMove="1" noResize="1" noEditPoints="1" noAdjustHandles="1" noChangeArrowheads="1" noChangeShapeType="1" noTextEdit="1"/>
          </p:cNvSpPr>
          <p:nvPr/>
        </p:nvSpPr>
        <p:spPr>
          <a:xfrm>
            <a:off x="0" y="0"/>
            <a:ext cx="2012950" cy="6858000"/>
          </a:xfrm>
          <a:prstGeom prst="rect">
            <a:avLst/>
          </a:prstGeom>
          <a:solidFill>
            <a:srgbClr val="3D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60" name="Title 1"/>
          <p:cNvSpPr>
            <a:spLocks noGrp="1"/>
          </p:cNvSpPr>
          <p:nvPr>
            <p:ph type="title"/>
          </p:nvPr>
        </p:nvSpPr>
        <p:spPr>
          <a:xfrm>
            <a:off x="639763" y="2074863"/>
            <a:ext cx="2752725" cy="2708275"/>
          </a:xfrm>
          <a:prstGeom prst="ellipse">
            <a:avLst/>
          </a:prstGeom>
          <a:solidFill>
            <a:srgbClr val="262626">
              <a:alpha val="100000"/>
            </a:srgbClr>
          </a:solidFill>
          <a:ln w="174625" cmpd="thinThick">
            <a:solidFill>
              <a:srgbClr val="262626">
                <a:alpha val="100000"/>
              </a:srgbClr>
            </a:solidFill>
            <a:miter/>
          </a:ln>
        </p:spPr>
        <p:txBody>
          <a:bodyPr vert="horz" wrap="square" lIns="91440" tIns="45720" rIns="91440" bIns="45720" anchor="ctr" anchorCtr="0"/>
          <a:p>
            <a:pPr marL="0" marR="0" indent="0" algn="ctr" defTabSz="914400" rtl="0" eaLnBrk="1" fontAlgn="base" latinLnBrk="0" hangingPunct="1">
              <a:lnSpc>
                <a:spcPct val="100000"/>
              </a:lnSpc>
              <a:spcBef>
                <a:spcPct val="0"/>
              </a:spcBef>
              <a:spcAft>
                <a:spcPct val="0"/>
              </a:spcAft>
              <a:buClrTx/>
              <a:buSzTx/>
              <a:buFontTx/>
              <a:buNone/>
            </a:pPr>
            <a:r>
              <a:rPr kumimoji="0" sz="2600" b="0" i="0" u="none" strike="noStrike" kern="1200" cap="none" spc="0" normalizeH="0" baseline="0" noProof="1" dirty="0">
                <a:solidFill>
                  <a:srgbClr val="FFFFFF"/>
                </a:solidFill>
                <a:latin typeface="Times New Roman" panose="02020603050405020304" pitchFamily="18" charset="0"/>
                <a:ea typeface="+mj-ea"/>
                <a:cs typeface="Times New Roman" panose="02020603050405020304" pitchFamily="18" charset="0"/>
              </a:rPr>
              <a:t>Application of CNN</a:t>
            </a:r>
            <a:endParaRPr kumimoji="0" sz="2600" b="0" i="0" u="none" strike="noStrike" kern="1200" cap="none" spc="0" normalizeH="0" baseline="0" noProof="1" dirty="0">
              <a:solidFill>
                <a:srgbClr val="FFFFFF"/>
              </a:solidFill>
              <a:latin typeface="Times New Roman" panose="02020603050405020304" pitchFamily="18" charset="0"/>
              <a:ea typeface="Times New Roman" panose="02020603050405020304" pitchFamily="18" charset="0"/>
              <a:cs typeface="+mj-cs"/>
            </a:endParaRPr>
          </a:p>
        </p:txBody>
      </p:sp>
      <p:pic>
        <p:nvPicPr>
          <p:cNvPr id="20485" name="Content Placeholder 4"/>
          <p:cNvPicPr>
            <a:picLocks noGrp="1" noChangeAspect="1"/>
          </p:cNvPicPr>
          <p:nvPr>
            <p:ph idx="1"/>
          </p:nvPr>
        </p:nvPicPr>
        <p:blipFill>
          <a:blip r:embed="rId1"/>
          <a:stretch>
            <a:fillRect/>
          </a:stretch>
        </p:blipFill>
        <p:spPr>
          <a:xfrm>
            <a:off x="3500438" y="304800"/>
            <a:ext cx="8229600" cy="6105525"/>
          </a:xfr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Picture 2" descr="CNN for MNIST Handwritten dataset | by Yashwant Kundathil | Medium"/>
          <p:cNvPicPr>
            <a:picLocks noGrp="1" noChangeAspect="1"/>
          </p:cNvPicPr>
          <p:nvPr>
            <p:ph idx="1"/>
          </p:nvPr>
        </p:nvPicPr>
        <p:blipFill>
          <a:blip r:embed="rId1"/>
          <a:stretch>
            <a:fillRect/>
          </a:stretch>
        </p:blipFill>
        <p:spPr>
          <a:xfrm>
            <a:off x="838200" y="1825625"/>
            <a:ext cx="10406063" cy="4351338"/>
          </a:xfr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itle 1"/>
          <p:cNvSpPr>
            <a:spLocks noGrp="1"/>
          </p:cNvSpPr>
          <p:nvPr>
            <p:ph type="title"/>
          </p:nvPr>
        </p:nvSpPr>
        <p:spPr>
          <a:xfrm>
            <a:off x="985838" y="1751013"/>
            <a:ext cx="10515600" cy="1325562"/>
          </a:xfrm>
          <a:ln/>
        </p:spPr>
        <p:txBody>
          <a:bodyPr vert="horz" wrap="square" lIns="91440" tIns="45720" rIns="91440" bIns="45720" anchor="ctr" anchorCtr="0"/>
          <a:p>
            <a:pPr>
              <a:buNone/>
            </a:pPr>
            <a:r>
              <a:rPr lang="en-US" sz="4800" dirty="0">
                <a:latin typeface="Times New Roman" panose="02020603050405020304" pitchFamily="18" charset="0"/>
              </a:rPr>
              <a:t>Flowchart</a:t>
            </a:r>
            <a:endParaRPr lang="en-US" sz="4800" dirty="0">
              <a:latin typeface="Times New Roman" panose="02020603050405020304" pitchFamily="18" charset="0"/>
              <a:ea typeface="Times New Roman" panose="02020603050405020304" pitchFamily="18" charset="0"/>
            </a:endParaRPr>
          </a:p>
        </p:txBody>
      </p:sp>
      <p:pic>
        <p:nvPicPr>
          <p:cNvPr id="22530" name="Content Placeholder 4"/>
          <p:cNvPicPr>
            <a:picLocks noGrp="1" noChangeAspect="1"/>
          </p:cNvPicPr>
          <p:nvPr>
            <p:ph idx="1"/>
          </p:nvPr>
        </p:nvPicPr>
        <p:blipFill>
          <a:blip r:embed="rId1"/>
          <a:stretch>
            <a:fillRect/>
          </a:stretch>
        </p:blipFill>
        <p:spPr>
          <a:xfrm>
            <a:off x="4002088" y="360363"/>
            <a:ext cx="5711825" cy="5822950"/>
          </a:xfr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Title 1"/>
          <p:cNvSpPr>
            <a:spLocks noGrp="1"/>
          </p:cNvSpPr>
          <p:nvPr>
            <p:ph type="title"/>
          </p:nvPr>
        </p:nvSpPr>
        <p:spPr>
          <a:ln/>
        </p:spPr>
        <p:txBody>
          <a:bodyPr vert="horz" wrap="square" lIns="91440" tIns="45720" rIns="91440" bIns="45720" anchor="ctr" anchorCtr="0"/>
          <a:p>
            <a:pPr>
              <a:buNone/>
            </a:pPr>
            <a:endParaRPr lang="en-US" dirty="0"/>
          </a:p>
        </p:txBody>
      </p:sp>
      <p:pic>
        <p:nvPicPr>
          <p:cNvPr id="23554" name="Content Placeholder 4"/>
          <p:cNvPicPr>
            <a:picLocks noGrp="1" noChangeAspect="1"/>
          </p:cNvPicPr>
          <p:nvPr>
            <p:ph idx="1"/>
          </p:nvPr>
        </p:nvPicPr>
        <p:blipFill>
          <a:blip r:embed="rId1"/>
          <a:stretch>
            <a:fillRect/>
          </a:stretch>
        </p:blipFill>
        <p:spPr>
          <a:xfrm>
            <a:off x="1671638" y="365125"/>
            <a:ext cx="8848725" cy="5762625"/>
          </a:xfr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Title 1"/>
          <p:cNvSpPr>
            <a:spLocks noGrp="1"/>
          </p:cNvSpPr>
          <p:nvPr>
            <p:ph type="title"/>
          </p:nvPr>
        </p:nvSpPr>
        <p:spPr>
          <a:xfrm>
            <a:off x="876300" y="741363"/>
            <a:ext cx="3455988" cy="1616075"/>
          </a:xfrm>
          <a:ln/>
        </p:spPr>
        <p:txBody>
          <a:bodyPr vert="horz" wrap="square" lIns="91440" tIns="45720" rIns="91440" bIns="45720" anchor="b" anchorCtr="0"/>
          <a:p>
            <a:pPr>
              <a:buNone/>
            </a:pPr>
            <a:r>
              <a:rPr lang="en-US" sz="3200" u="sng" dirty="0">
                <a:latin typeface="Times New Roman" panose="02020603050405020304" pitchFamily="18" charset="0"/>
              </a:rPr>
              <a:t>Introduction</a:t>
            </a:r>
            <a:endParaRPr lang="en-US" sz="3200" dirty="0">
              <a:latin typeface="Times New Roman" panose="02020603050405020304" pitchFamily="18" charset="0"/>
              <a:ea typeface="Times New Roman" panose="02020603050405020304" pitchFamily="18" charset="0"/>
            </a:endParaRPr>
          </a:p>
        </p:txBody>
      </p:sp>
      <p:sp>
        <p:nvSpPr>
          <p:cNvPr id="3" name="Content Placeholder 2"/>
          <p:cNvSpPr>
            <a:spLocks noGrp="1"/>
          </p:cNvSpPr>
          <p:nvPr>
            <p:ph idx="1"/>
          </p:nvPr>
        </p:nvSpPr>
        <p:spPr>
          <a:xfrm>
            <a:off x="876300" y="2533650"/>
            <a:ext cx="3455988" cy="3448050"/>
          </a:xfrm>
        </p:spPr>
        <p:txBody>
          <a:bodyPr vert="horz" lIns="91440" tIns="45720" rIns="91440" bIns="45720" rtlCol="0" anchor="t"/>
          <a:p>
            <a:pPr marL="0" marR="0" indent="0" algn="just" defTabSz="914400" rtl="0" eaLnBrk="1" fontAlgn="base" latinLnBrk="0" hangingPunct="1">
              <a:lnSpc>
                <a:spcPct val="100000"/>
              </a:lnSpc>
              <a:spcBef>
                <a:spcPct val="20000"/>
              </a:spcBef>
              <a:spcAft>
                <a:spcPct val="0"/>
              </a:spcAft>
              <a:buClrTx/>
              <a:buSzTx/>
              <a:buFontTx/>
              <a:buNone/>
            </a:pPr>
            <a:r>
              <a:rPr kumimoji="0" sz="18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Object detection</a:t>
            </a:r>
            <a:r>
              <a:rPr kumimoji="0" lang="en-IN" sz="18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rPr>
              <a:t> is </a:t>
            </a:r>
            <a:r>
              <a:rPr kumimoji="0" lang="en-US" altLang="en-US" sz="1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rPr>
              <a:t>the process of identifying and locating objects in images or videos.</a:t>
            </a:r>
            <a:endParaRPr kumimoji="0" lang="en-US" altLang="en-US" sz="1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342900" marR="0" indent="-342900" algn="l" defTabSz="914400" rtl="0" eaLnBrk="1" fontAlgn="base" latinLnBrk="0" hangingPunct="1">
              <a:lnSpc>
                <a:spcPct val="100000"/>
              </a:lnSpc>
              <a:spcBef>
                <a:spcPct val="20000"/>
              </a:spcBef>
              <a:spcAft>
                <a:spcPct val="0"/>
              </a:spcAft>
              <a:buClrTx/>
              <a:buSzTx/>
              <a:buFontTx/>
              <a:buNone/>
            </a:pPr>
            <a:endParaRPr kumimoji="0" sz="1800" b="0" i="0" u="none" strike="noStrike" kern="1200" cap="none" spc="0" normalizeH="0" baseline="0" noProof="1" dirty="0">
              <a:solidFill>
                <a:schemeClr val="tx1"/>
              </a:solidFill>
              <a:latin typeface="Times New Roman" panose="02020603050405020304" pitchFamily="18" charset="0"/>
              <a:ea typeface="+mn-ea"/>
              <a:cs typeface="Times New Roman" panose="02020603050405020304" pitchFamily="18" charset="0"/>
            </a:endParaRPr>
          </a:p>
        </p:txBody>
      </p:sp>
      <p:pic>
        <p:nvPicPr>
          <p:cNvPr id="5124" name="Picture 4"/>
          <p:cNvPicPr>
            <a:picLocks noChangeAspect="1"/>
          </p:cNvPicPr>
          <p:nvPr/>
        </p:nvPicPr>
        <p:blipFill>
          <a:blip r:embed="rId1"/>
          <a:srcRect l="10818" r="2" b="2"/>
          <a:stretch>
            <a:fillRect/>
          </a:stretch>
        </p:blipFill>
        <p:spPr>
          <a:xfrm>
            <a:off x="4556125" y="1644650"/>
            <a:ext cx="6821488" cy="453072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itle 1"/>
          <p:cNvSpPr>
            <a:spLocks noGrp="1"/>
          </p:cNvSpPr>
          <p:nvPr>
            <p:ph type="title"/>
          </p:nvPr>
        </p:nvSpPr>
        <p:spPr>
          <a:ln/>
        </p:spPr>
        <p:txBody>
          <a:bodyPr vert="horz" wrap="square" lIns="91440" tIns="45720" rIns="91440" bIns="45720" anchor="ctr" anchorCtr="0"/>
          <a:p>
            <a:pPr>
              <a:buNone/>
            </a:pPr>
            <a:endParaRPr lang="en-US" dirty="0"/>
          </a:p>
        </p:txBody>
      </p:sp>
      <p:pic>
        <p:nvPicPr>
          <p:cNvPr id="24578" name="Content Placeholder 4"/>
          <p:cNvPicPr>
            <a:picLocks noGrp="1" noChangeAspect="1"/>
          </p:cNvPicPr>
          <p:nvPr>
            <p:ph idx="1"/>
          </p:nvPr>
        </p:nvPicPr>
        <p:blipFill>
          <a:blip r:embed="rId1"/>
          <a:stretch>
            <a:fillRect/>
          </a:stretch>
        </p:blipFill>
        <p:spPr>
          <a:xfrm>
            <a:off x="1582738" y="511175"/>
            <a:ext cx="8937625" cy="5808663"/>
          </a:xfr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useBgFill="1">
        <p:nvSpPr>
          <p:cNvPr id="10" name="Rectangle 9"/>
          <p:cNvSpPr>
            <a:spLocks noGrp="1" noRot="1" noChangeAspect="1" noMove="1" noResize="1" noEditPoints="1" noAdjustHandles="1" noChangeArrowheads="1" noChangeShapeType="1" noTextEdit="1"/>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3" name="Title 1"/>
          <p:cNvSpPr>
            <a:spLocks noGrp="1"/>
          </p:cNvSpPr>
          <p:nvPr>
            <p:ph type="title"/>
          </p:nvPr>
        </p:nvSpPr>
        <p:spPr>
          <a:xfrm>
            <a:off x="638175" y="457200"/>
            <a:ext cx="10910888" cy="1368425"/>
          </a:xfrm>
          <a:ln/>
        </p:spPr>
        <p:txBody>
          <a:bodyPr vert="horz" wrap="square" lIns="91440" tIns="45720" rIns="91440" bIns="45720" anchor="ctr" anchorCtr="0"/>
          <a:p>
            <a:pPr>
              <a:buNone/>
            </a:pPr>
            <a:endParaRPr lang="en-US" sz="6600" dirty="0"/>
          </a:p>
        </p:txBody>
      </p:sp>
      <p:sp>
        <p:nvSpPr>
          <p:cNvPr id="11" name="sketch line"/>
          <p:cNvSpPr>
            <a:spLocks noGrp="1" noRot="1" noChangeAspect="1" noMove="1" noResize="1" noEditPoints="1" noAdjustHandles="1" noChangeArrowheads="1" noChangeShapeType="1" noTextEdit="1"/>
          </p:cNvSpPr>
          <p:nvPr/>
        </p:nvSpPr>
        <p:spPr>
          <a:xfrm>
            <a:off x="4449763" y="1851025"/>
            <a:ext cx="3292475" cy="17463"/>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5605" name="Content Placeholder 4"/>
          <p:cNvPicPr>
            <a:picLocks noGrp="1" noChangeAspect="1"/>
          </p:cNvPicPr>
          <p:nvPr>
            <p:ph idx="1"/>
          </p:nvPr>
        </p:nvPicPr>
        <p:blipFill>
          <a:blip r:embed="rId1"/>
          <a:stretch>
            <a:fillRect/>
          </a:stretch>
        </p:blipFill>
        <p:spPr>
          <a:xfrm>
            <a:off x="320675" y="2132013"/>
            <a:ext cx="5775325" cy="3886200"/>
          </a:xfrm>
          <a:ln/>
        </p:spPr>
      </p:pic>
      <p:pic>
        <p:nvPicPr>
          <p:cNvPr id="25606" name="Picture 6"/>
          <p:cNvPicPr>
            <a:picLocks noChangeAspect="1"/>
          </p:cNvPicPr>
          <p:nvPr/>
        </p:nvPicPr>
        <p:blipFill>
          <a:blip r:embed="rId2"/>
          <a:stretch>
            <a:fillRect/>
          </a:stretch>
        </p:blipFill>
        <p:spPr>
          <a:xfrm>
            <a:off x="6254750" y="3429000"/>
            <a:ext cx="5613400" cy="1922463"/>
          </a:xfrm>
          <a:prstGeom prst="rect">
            <a:avLst/>
          </a:prstGeom>
          <a:noFill/>
          <a:ln w="9525">
            <a:noFill/>
          </a:ln>
        </p:spPr>
      </p:pic>
      <mc:AlternateContent xmlns:mc="http://schemas.openxmlformats.org/markup-compatibility/2006" xmlns:p14="http://schemas.microsoft.com/office/powerpoint/2010/main">
        <mc:Choice Requires="p14">
          <p:contentPart r:id="rId3" p14:bwMode="auto">
            <p14:nvContentPartPr>
              <p14:cNvPr id="13" name="Ink 12"/>
              <p14:cNvContentPartPr/>
              <p14:nvPr/>
            </p14:nvContentPartPr>
            <p14:xfrm>
              <a:off x="6852967" y="5052828"/>
              <a:ext cx="1328400" cy="71640"/>
            </p14:xfrm>
          </p:contentPart>
        </mc:Choice>
        <mc:Fallback xmlns="">
          <p:pic>
            <p:nvPicPr>
              <p:cNvPr id="13" name="Ink 12"/>
            </p:nvPicPr>
            <p:blipFill>
              <a:blip r:embed="rId4"/>
            </p:blipFill>
            <p:spPr>
              <a:xfrm>
                <a:off x="6852967" y="5052828"/>
                <a:ext cx="1328400" cy="71640"/>
              </a:xfrm>
              <a:prstGeom prst="rect"/>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itle 1"/>
          <p:cNvSpPr>
            <a:spLocks noGrp="1"/>
          </p:cNvSpPr>
          <p:nvPr>
            <p:ph type="title"/>
          </p:nvPr>
        </p:nvSpPr>
        <p:spPr>
          <a:ln/>
        </p:spPr>
        <p:txBody>
          <a:bodyPr vert="horz" wrap="square" lIns="91440" tIns="45720" rIns="91440" bIns="45720" anchor="ctr" anchorCtr="0"/>
          <a:p>
            <a:pPr>
              <a:buNone/>
            </a:pPr>
            <a:r>
              <a:rPr lang="en-US" dirty="0">
                <a:latin typeface="Times New Roman" panose="02020603050405020304" pitchFamily="18" charset="0"/>
              </a:rPr>
              <a:t>Code Implementation Video</a:t>
            </a:r>
            <a:endParaRPr lang="en-US" dirty="0">
              <a:latin typeface="Times New Roman" panose="02020603050405020304" pitchFamily="18" charset="0"/>
              <a:ea typeface="Times New Roman" panose="02020603050405020304" pitchFamily="18" charset="0"/>
            </a:endParaRPr>
          </a:p>
        </p:txBody>
      </p:sp>
      <p:pic>
        <p:nvPicPr>
          <p:cNvPr id="26626" name="Recording 2024-04-22 093829">
            <a:hlinkClick r:id="" action="ppaction://media"/>
          </p:cNvPr>
          <p:cNvPicPr>
            <a:picLocks noGrp="1" noChangeAspect="1"/>
          </p:cNvPicPr>
          <p:nvPr>
            <p:ph idx="1"/>
          </p:nvPr>
        </p:nvPicPr>
        <p:blipFill>
          <a:blip r:embed="rId1"/>
          <a:stretch>
            <a:fillRect/>
          </a:stretch>
        </p:blipFill>
        <p:spPr>
          <a:xfrm>
            <a:off x="1287463" y="1825625"/>
            <a:ext cx="9704387" cy="4351338"/>
          </a:xfr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Title 1"/>
          <p:cNvSpPr>
            <a:spLocks noGrp="1"/>
          </p:cNvSpPr>
          <p:nvPr>
            <p:ph type="title"/>
          </p:nvPr>
        </p:nvSpPr>
        <p:spPr>
          <a:ln/>
        </p:spPr>
        <p:txBody>
          <a:bodyPr vert="horz" wrap="square" lIns="91440" tIns="45720" rIns="91440" bIns="45720" anchor="ctr" anchorCtr="0"/>
          <a:p>
            <a:pPr>
              <a:buNone/>
            </a:pPr>
            <a:r>
              <a:rPr lang="en-US" dirty="0">
                <a:latin typeface="Times New Roman" panose="02020603050405020304" pitchFamily="18" charset="0"/>
              </a:rPr>
              <a:t>YOLO(You Only Look Once)</a:t>
            </a:r>
            <a:endParaRPr lang="en-US" dirty="0"/>
          </a:p>
        </p:txBody>
      </p:sp>
      <p:pic>
        <p:nvPicPr>
          <p:cNvPr id="27650" name="Content Placeholder 3"/>
          <p:cNvPicPr>
            <a:picLocks noGrp="1" noChangeAspect="1"/>
          </p:cNvPicPr>
          <p:nvPr>
            <p:ph idx="1"/>
          </p:nvPr>
        </p:nvPicPr>
        <p:blipFill>
          <a:blip r:embed="rId1"/>
          <a:stretch>
            <a:fillRect/>
          </a:stretch>
        </p:blipFill>
        <p:spPr>
          <a:xfrm>
            <a:off x="7916863" y="2281238"/>
            <a:ext cx="3581400" cy="1903412"/>
          </a:xfrm>
          <a:ln/>
        </p:spPr>
      </p:pic>
      <p:sp>
        <p:nvSpPr>
          <p:cNvPr id="27651" name="TextBox 4"/>
          <p:cNvSpPr txBox="1"/>
          <p:nvPr/>
        </p:nvSpPr>
        <p:spPr>
          <a:xfrm>
            <a:off x="881063" y="1947863"/>
            <a:ext cx="7142162" cy="2862262"/>
          </a:xfrm>
          <a:prstGeom prst="rect">
            <a:avLst/>
          </a:prstGeom>
          <a:noFill/>
          <a:ln w="9525">
            <a:noFill/>
          </a:ln>
        </p:spPr>
        <p:txBody>
          <a:bodyPr anchor="t" anchorCtr="0">
            <a:spAutoFit/>
          </a:bodyPr>
          <a:p>
            <a:r>
              <a:rPr lang="en-US" sz="2000" dirty="0">
                <a:solidFill>
                  <a:srgbClr val="081819"/>
                </a:solidFill>
                <a:latin typeface="Times New Roman" panose="02020603050405020304" pitchFamily="18" charset="0"/>
              </a:rPr>
              <a:t>YOLO (You Only Look Once) is a real-time object detection algorithm developed by Joseph Redmon and Ali Farhadi in 2015.</a:t>
            </a:r>
            <a:endParaRPr lang="en-US" sz="2000" dirty="0">
              <a:solidFill>
                <a:srgbClr val="081819"/>
              </a:solidFill>
              <a:latin typeface="Times New Roman" panose="02020603050405020304" pitchFamily="18" charset="0"/>
            </a:endParaRPr>
          </a:p>
          <a:p>
            <a:endParaRPr lang="en-US" sz="2000" dirty="0">
              <a:solidFill>
                <a:srgbClr val="081819"/>
              </a:solidFill>
              <a:latin typeface="Times New Roman" panose="02020603050405020304" pitchFamily="18" charset="0"/>
            </a:endParaRPr>
          </a:p>
          <a:p>
            <a:endParaRPr lang="en-US" sz="2000" dirty="0">
              <a:solidFill>
                <a:srgbClr val="081819"/>
              </a:solidFill>
              <a:latin typeface="Times New Roman" panose="02020603050405020304" pitchFamily="18" charset="0"/>
            </a:endParaRPr>
          </a:p>
          <a:p>
            <a:r>
              <a:rPr lang="en-US" sz="2000" dirty="0">
                <a:solidFill>
                  <a:srgbClr val="081819"/>
                </a:solidFill>
                <a:latin typeface="Times New Roman" panose="02020603050405020304" pitchFamily="18" charset="0"/>
              </a:rPr>
              <a:t>It is a single-stage object detector that uses a convolutional neural network (CNN) to predict the bounding boxes and class probabilities of objects in input images. YOLO was first implemented using the Darkent framework.</a:t>
            </a:r>
            <a:endParaRPr lang="en-US" sz="2000" dirty="0">
              <a:solidFill>
                <a:srgbClr val="081819"/>
              </a:solidFill>
              <a:latin typeface="Times New Roman" panose="02020603050405020304" pitchFamily="18" charset="0"/>
            </a:endParaRPr>
          </a:p>
          <a:p>
            <a:endParaRPr lang="en-US" sz="2000" dirty="0">
              <a:solidFill>
                <a:srgbClr val="081819"/>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p:nvPr>
        </p:nvSpPr>
        <p:spPr>
          <a:ln/>
        </p:spPr>
        <p:txBody>
          <a:bodyPr vert="horz" wrap="square" lIns="91440" tIns="45720" rIns="91440" bIns="45720" anchor="ctr" anchorCtr="0"/>
          <a:p>
            <a:pPr>
              <a:buNone/>
            </a:pPr>
            <a:r>
              <a:rPr lang="en-US" sz="2800" b="1" dirty="0">
                <a:latin typeface="Times New Roman" panose="02020603050405020304" pitchFamily="18" charset="0"/>
              </a:rPr>
              <a:t>Structure of YOLO:</a:t>
            </a:r>
            <a:endParaRPr lang="en-US" sz="2800" b="1" dirty="0">
              <a:latin typeface="Times New Roman" panose="02020603050405020304" pitchFamily="18" charset="0"/>
              <a:ea typeface="Times New Roman" panose="02020603050405020304" pitchFamily="18" charset="0"/>
            </a:endParaRPr>
          </a:p>
        </p:txBody>
      </p:sp>
      <p:pic>
        <p:nvPicPr>
          <p:cNvPr id="28674" name="Picture 2" descr="YOLO object detection algorithm"/>
          <p:cNvPicPr>
            <a:picLocks noGrp="1" noChangeAspect="1"/>
          </p:cNvPicPr>
          <p:nvPr>
            <p:ph idx="1"/>
          </p:nvPr>
        </p:nvPicPr>
        <p:blipFill>
          <a:blip r:embed="rId1"/>
          <a:stretch>
            <a:fillRect/>
          </a:stretch>
        </p:blipFill>
        <p:spPr>
          <a:xfrm>
            <a:off x="838200" y="1839913"/>
            <a:ext cx="10763250" cy="4225925"/>
          </a:xfr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Title 1"/>
          <p:cNvSpPr>
            <a:spLocks noGrp="1"/>
          </p:cNvSpPr>
          <p:nvPr>
            <p:ph type="title"/>
          </p:nvPr>
        </p:nvSpPr>
        <p:spPr>
          <a:ln/>
        </p:spPr>
        <p:txBody>
          <a:bodyPr vert="horz" wrap="square" lIns="91440" tIns="45720" rIns="91440" bIns="45720" anchor="ctr" anchorCtr="0"/>
          <a:p>
            <a:pPr>
              <a:buNone/>
            </a:pPr>
            <a:r>
              <a:rPr lang="en-US" dirty="0"/>
              <a:t>Flow chart</a:t>
            </a:r>
            <a:endParaRPr lang="en-US" dirty="0"/>
          </a:p>
        </p:txBody>
      </p:sp>
      <p:pic>
        <p:nvPicPr>
          <p:cNvPr id="29698" name="Content Placeholder 3"/>
          <p:cNvPicPr>
            <a:picLocks noGrp="1" noChangeAspect="1"/>
          </p:cNvPicPr>
          <p:nvPr>
            <p:ph idx="1"/>
          </p:nvPr>
        </p:nvPicPr>
        <p:blipFill>
          <a:blip r:embed="rId1"/>
          <a:stretch>
            <a:fillRect/>
          </a:stretch>
        </p:blipFill>
        <p:spPr>
          <a:xfrm>
            <a:off x="838200" y="1590675"/>
            <a:ext cx="3795713" cy="4586288"/>
          </a:xfrm>
          <a:ln/>
        </p:spPr>
      </p:pic>
      <p:pic>
        <p:nvPicPr>
          <p:cNvPr id="29699" name="Picture 4"/>
          <p:cNvPicPr>
            <a:picLocks noChangeAspect="1"/>
          </p:cNvPicPr>
          <p:nvPr/>
        </p:nvPicPr>
        <p:blipFill>
          <a:blip r:embed="rId2"/>
          <a:stretch>
            <a:fillRect/>
          </a:stretch>
        </p:blipFill>
        <p:spPr>
          <a:xfrm>
            <a:off x="5464175" y="2008188"/>
            <a:ext cx="5397500" cy="398780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Content Placeholder 2"/>
          <p:cNvSpPr>
            <a:spLocks noGrp="1"/>
          </p:cNvSpPr>
          <p:nvPr>
            <p:ph idx="1"/>
          </p:nvPr>
        </p:nvSpPr>
        <p:spPr>
          <a:xfrm>
            <a:off x="720725" y="1087438"/>
            <a:ext cx="10515600" cy="4351337"/>
          </a:xfrm>
          <a:ln/>
        </p:spPr>
        <p:txBody>
          <a:bodyPr vert="horz" lIns="91440" tIns="45720" rIns="91440" bIns="45720" anchor="t" anchorCtr="0"/>
          <a:p>
            <a:pPr marL="0" indent="0">
              <a:buNone/>
            </a:pPr>
            <a:r>
              <a:rPr lang="en-US" b="1" dirty="0">
                <a:latin typeface="Times New Roman" panose="02020603050405020304" pitchFamily="18" charset="0"/>
              </a:rPr>
              <a:t>Versions of YOLO:</a:t>
            </a:r>
            <a:endParaRPr lang="en-US" b="1" dirty="0">
              <a:latin typeface="Times New Roman" panose="02020603050405020304" pitchFamily="18" charset="0"/>
            </a:endParaRPr>
          </a:p>
          <a:p>
            <a:pPr marL="0" indent="0"/>
            <a:r>
              <a:rPr lang="en-US" sz="2000" dirty="0">
                <a:solidFill>
                  <a:srgbClr val="081819"/>
                </a:solidFill>
                <a:latin typeface="Times New Roman" panose="02020603050405020304" pitchFamily="18" charset="0"/>
              </a:rPr>
              <a:t>YOLO has been developed in several versions, such as YOLOv1, YOLOv2, YOLOv3, YOLOv4, YOLOv5, YOLOv6, and YOLOv7. Each version has been built on top of the previous version with enhanced features such as improved accuracy, faster processing, and better handling of small objects.</a:t>
            </a:r>
            <a:endParaRPr lang="en-US" sz="2000" dirty="0">
              <a:solidFill>
                <a:srgbClr val="081819"/>
              </a:solidFill>
              <a:latin typeface="Times New Roman" panose="02020603050405020304" pitchFamily="18" charset="0"/>
            </a:endParaRPr>
          </a:p>
          <a:p>
            <a:pPr marL="0" indent="0"/>
            <a:endParaRPr lang="en-US" sz="2000" dirty="0">
              <a:solidFill>
                <a:srgbClr val="081819"/>
              </a:solidFill>
              <a:latin typeface="Times New Roman" panose="02020603050405020304" pitchFamily="18" charset="0"/>
              <a:ea typeface="Times New Roman" panose="02020603050405020304" pitchFamily="18" charset="0"/>
            </a:endParaRPr>
          </a:p>
        </p:txBody>
      </p:sp>
      <p:pic>
        <p:nvPicPr>
          <p:cNvPr id="30722" name="Picture 1"/>
          <p:cNvPicPr>
            <a:picLocks noChangeAspect="1"/>
          </p:cNvPicPr>
          <p:nvPr/>
        </p:nvPicPr>
        <p:blipFill>
          <a:blip r:embed="rId1"/>
          <a:stretch>
            <a:fillRect/>
          </a:stretch>
        </p:blipFill>
        <p:spPr>
          <a:xfrm>
            <a:off x="2687638" y="2959100"/>
            <a:ext cx="5073650" cy="2811463"/>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Title 1"/>
          <p:cNvSpPr>
            <a:spLocks noGrp="1"/>
          </p:cNvSpPr>
          <p:nvPr>
            <p:ph type="title"/>
          </p:nvPr>
        </p:nvSpPr>
        <p:spPr>
          <a:ln/>
        </p:spPr>
        <p:txBody>
          <a:bodyPr vert="horz" wrap="square" lIns="91440" tIns="45720" rIns="91440" bIns="45720" anchor="ctr" anchorCtr="0"/>
          <a:p>
            <a:pPr>
              <a:buNone/>
            </a:pPr>
            <a:r>
              <a:rPr lang="en-US" sz="2800" b="1" dirty="0">
                <a:latin typeface="Times New Roman" panose="02020603050405020304" pitchFamily="18" charset="0"/>
              </a:rPr>
              <a:t>YOLO V7:</a:t>
            </a:r>
            <a:endParaRPr lang="en-US" sz="2800" b="1" dirty="0">
              <a:latin typeface="Times New Roman" panose="02020603050405020304" pitchFamily="18" charset="0"/>
              <a:ea typeface="Times New Roman" panose="02020603050405020304" pitchFamily="18" charset="0"/>
            </a:endParaRPr>
          </a:p>
        </p:txBody>
      </p:sp>
      <p:pic>
        <p:nvPicPr>
          <p:cNvPr id="31746" name="Content Placeholder 3"/>
          <p:cNvPicPr>
            <a:picLocks noGrp="1" noChangeAspect="1"/>
          </p:cNvPicPr>
          <p:nvPr>
            <p:ph idx="1"/>
          </p:nvPr>
        </p:nvPicPr>
        <p:blipFill>
          <a:blip r:embed="rId1"/>
          <a:stretch>
            <a:fillRect/>
          </a:stretch>
        </p:blipFill>
        <p:spPr>
          <a:xfrm>
            <a:off x="2235200" y="1466850"/>
            <a:ext cx="6797675" cy="4530725"/>
          </a:xfr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Content Placeholder 2"/>
          <p:cNvSpPr>
            <a:spLocks noGrp="1"/>
          </p:cNvSpPr>
          <p:nvPr>
            <p:ph idx="1"/>
          </p:nvPr>
        </p:nvSpPr>
        <p:spPr>
          <a:xfrm>
            <a:off x="936625" y="892175"/>
            <a:ext cx="10515600" cy="4351338"/>
          </a:xfrm>
          <a:ln/>
        </p:spPr>
        <p:txBody>
          <a:bodyPr vert="horz" lIns="91440" tIns="45720" rIns="91440" bIns="45720" anchor="t" anchorCtr="0"/>
          <a:p>
            <a:pPr marL="0" indent="0">
              <a:buNone/>
            </a:pPr>
            <a:r>
              <a:rPr lang="en-US" b="1" dirty="0">
                <a:latin typeface="Times New Roman" panose="02020603050405020304" pitchFamily="18" charset="0"/>
              </a:rPr>
              <a:t>Advantages of YOLO :</a:t>
            </a:r>
            <a:endParaRPr lang="en-US" b="1" dirty="0">
              <a:latin typeface="Times New Roman" panose="02020603050405020304" pitchFamily="18" charset="0"/>
            </a:endParaRPr>
          </a:p>
          <a:p>
            <a:pPr marL="0" indent="0"/>
            <a:endParaRPr lang="en-US" sz="2000" dirty="0">
              <a:latin typeface="Times New Roman" panose="02020603050405020304" pitchFamily="18" charset="0"/>
            </a:endParaRPr>
          </a:p>
          <a:p>
            <a:pPr marL="0" indent="0"/>
            <a:r>
              <a:rPr lang="en-US" sz="2000" dirty="0">
                <a:latin typeface="Times New Roman" panose="02020603050405020304" pitchFamily="18" charset="0"/>
              </a:rPr>
              <a:t>Real-time object detection</a:t>
            </a:r>
            <a:endParaRPr lang="en-US" sz="2000" dirty="0">
              <a:latin typeface="Times New Roman" panose="02020603050405020304" pitchFamily="18" charset="0"/>
            </a:endParaRPr>
          </a:p>
          <a:p>
            <a:pPr marL="0" indent="0"/>
            <a:r>
              <a:rPr lang="en-US" sz="2000" dirty="0">
                <a:latin typeface="Times New Roman" panose="02020603050405020304" pitchFamily="18" charset="0"/>
              </a:rPr>
              <a:t>High Accuracy</a:t>
            </a:r>
            <a:endParaRPr lang="en-US" sz="2000" dirty="0">
              <a:latin typeface="Times New Roman" panose="02020603050405020304" pitchFamily="18" charset="0"/>
            </a:endParaRPr>
          </a:p>
          <a:p>
            <a:pPr marL="0" indent="0"/>
            <a:r>
              <a:rPr lang="en-US" sz="2000" dirty="0">
                <a:latin typeface="Times New Roman" panose="02020603050405020304" pitchFamily="18" charset="0"/>
              </a:rPr>
              <a:t>Single-shot detection</a:t>
            </a:r>
            <a:endParaRPr lang="en-US" sz="2000" dirty="0">
              <a:latin typeface="Times New Roman" panose="02020603050405020304" pitchFamily="18" charset="0"/>
            </a:endParaRPr>
          </a:p>
          <a:p>
            <a:pPr marL="0" indent="0"/>
            <a:r>
              <a:rPr lang="en-US" sz="2000" dirty="0">
                <a:latin typeface="Times New Roman" panose="02020603050405020304" pitchFamily="18" charset="0"/>
              </a:rPr>
              <a:t>Good performance on small objects</a:t>
            </a:r>
            <a:endParaRPr lang="en-US" sz="2000" dirty="0">
              <a:latin typeface="Times New Roman" panose="02020603050405020304" pitchFamily="18" charset="0"/>
            </a:endParaRPr>
          </a:p>
          <a:p>
            <a:pPr marL="0" indent="0"/>
            <a:r>
              <a:rPr lang="en-US" sz="2000" dirty="0">
                <a:latin typeface="Times New Roman" panose="02020603050405020304" pitchFamily="18" charset="0"/>
              </a:rPr>
              <a:t>Efficient use of GPUs</a:t>
            </a:r>
            <a:endParaRPr lang="en-US" sz="2000" dirty="0">
              <a:latin typeface="Times New Roman" panose="02020603050405020304" pitchFamily="18" charset="0"/>
            </a:endParaRPr>
          </a:p>
          <a:p>
            <a:pPr marL="0" indent="0"/>
            <a:r>
              <a:rPr lang="en-US" sz="2000" dirty="0">
                <a:latin typeface="Times New Roman" panose="02020603050405020304" pitchFamily="18" charset="0"/>
              </a:rPr>
              <a:t>Ability to handle multiple scales</a:t>
            </a:r>
            <a:endParaRPr lang="en-US" sz="2000" dirty="0">
              <a:latin typeface="Times New Roman" panose="02020603050405020304" pitchFamily="18" charset="0"/>
            </a:endParaRPr>
          </a:p>
          <a:p>
            <a:pPr marL="0" indent="0">
              <a:buNone/>
            </a:pPr>
            <a:endParaRPr lang="en-US" sz="2000" dirty="0">
              <a:latin typeface="Times New Roman" panose="02020603050405020304" pitchFamily="18" charset="0"/>
            </a:endParaRPr>
          </a:p>
          <a:p>
            <a:pPr marL="0" indent="0">
              <a:buNone/>
            </a:pPr>
            <a:endParaRPr lang="en-US" sz="2000" dirty="0">
              <a:latin typeface="Times New Roman" panose="02020603050405020304" pitchFamily="18" charset="0"/>
            </a:endParaRPr>
          </a:p>
          <a:p>
            <a:pPr marL="0" indent="0"/>
            <a:endParaRPr lang="en-US" dirty="0">
              <a:latin typeface="Times New Roman" panose="02020603050405020304" pitchFamily="18" charset="0"/>
            </a:endParaRPr>
          </a:p>
          <a:p>
            <a:pPr marL="0" indent="0"/>
            <a:endParaRPr lang="en-US" sz="2400" dirty="0">
              <a:latin typeface="Times New Roman" panose="02020603050405020304" pitchFamily="18" charset="0"/>
            </a:endParaRPr>
          </a:p>
          <a:p>
            <a:pPr marL="0" indent="0">
              <a:buFont typeface="Wingdings" panose="05000000000000000000" pitchFamily="2" charset="2"/>
              <a:buChar char="Ø"/>
            </a:pPr>
            <a:endParaRPr lang="en-US" sz="2400" dirty="0">
              <a:latin typeface="Times New Roman" panose="02020603050405020304" pitchFamily="18" charset="0"/>
            </a:endParaRPr>
          </a:p>
          <a:p>
            <a:pPr marL="0" indent="0"/>
            <a:endParaRPr lang="en-US" sz="2400" dirty="0">
              <a:latin typeface="Times New Roman" panose="02020603050405020304" pitchFamily="18" charset="0"/>
              <a:ea typeface="Times New Roman" panose="02020603050405020304" pitchFamily="18" charset="0"/>
            </a:endParaRPr>
          </a:p>
        </p:txBody>
      </p:sp>
      <p:pic>
        <p:nvPicPr>
          <p:cNvPr id="32770" name="Picture 1"/>
          <p:cNvPicPr>
            <a:picLocks noChangeAspect="1"/>
          </p:cNvPicPr>
          <p:nvPr/>
        </p:nvPicPr>
        <p:blipFill>
          <a:blip r:embed="rId1"/>
          <a:stretch>
            <a:fillRect/>
          </a:stretch>
        </p:blipFill>
        <p:spPr>
          <a:xfrm>
            <a:off x="6651625" y="1147763"/>
            <a:ext cx="4135438" cy="29813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Content Placeholder 2"/>
          <p:cNvSpPr>
            <a:spLocks noGrp="1"/>
          </p:cNvSpPr>
          <p:nvPr>
            <p:ph idx="1"/>
          </p:nvPr>
        </p:nvSpPr>
        <p:spPr>
          <a:xfrm>
            <a:off x="730250" y="1068388"/>
            <a:ext cx="10515600" cy="4351337"/>
          </a:xfrm>
          <a:ln/>
        </p:spPr>
        <p:txBody>
          <a:bodyPr vert="horz" lIns="91440" tIns="45720" rIns="91440" bIns="45720" anchor="t" anchorCtr="0"/>
          <a:p>
            <a:pPr marL="0" indent="0">
              <a:buNone/>
            </a:pPr>
            <a:r>
              <a:rPr lang="en-US" b="1" dirty="0">
                <a:latin typeface="Times New Roman" panose="02020603050405020304" pitchFamily="18" charset="0"/>
              </a:rPr>
              <a:t>Limitations: </a:t>
            </a:r>
            <a:endParaRPr lang="en-US" dirty="0">
              <a:latin typeface="Times New Roman" panose="02020603050405020304" pitchFamily="18" charset="0"/>
            </a:endParaRPr>
          </a:p>
          <a:p>
            <a:pPr marL="0" indent="0">
              <a:buNone/>
            </a:pPr>
            <a:endParaRPr lang="en-US" sz="2400" dirty="0">
              <a:latin typeface="Times New Roman" panose="02020603050405020304" pitchFamily="18" charset="0"/>
            </a:endParaRPr>
          </a:p>
          <a:p>
            <a:pPr marL="0" indent="0"/>
            <a:r>
              <a:rPr lang="en-US" sz="2000" dirty="0">
                <a:latin typeface="Times New Roman" panose="02020603050405020304" pitchFamily="18" charset="0"/>
              </a:rPr>
              <a:t>Limited to object detection</a:t>
            </a:r>
            <a:endParaRPr lang="en-US" sz="2000" dirty="0">
              <a:latin typeface="Times New Roman" panose="02020603050405020304" pitchFamily="18" charset="0"/>
            </a:endParaRPr>
          </a:p>
          <a:p>
            <a:pPr marL="0" indent="0"/>
            <a:r>
              <a:rPr lang="en-US" sz="2000" dirty="0">
                <a:latin typeface="Times New Roman" panose="02020603050405020304" pitchFamily="18" charset="0"/>
              </a:rPr>
              <a:t>Less accurate than some other methods</a:t>
            </a:r>
            <a:endParaRPr lang="en-US" sz="2000" dirty="0">
              <a:latin typeface="Times New Roman" panose="02020603050405020304" pitchFamily="18" charset="0"/>
            </a:endParaRPr>
          </a:p>
          <a:p>
            <a:pPr marL="0" indent="0"/>
            <a:r>
              <a:rPr lang="en-US" sz="2000" dirty="0">
                <a:latin typeface="Times New Roman" panose="02020603050405020304" pitchFamily="18" charset="0"/>
              </a:rPr>
              <a:t>Struggles with very small objects</a:t>
            </a:r>
            <a:endParaRPr lang="en-US" sz="2000" dirty="0">
              <a:latin typeface="Times New Roman" panose="02020603050405020304" pitchFamily="18" charset="0"/>
            </a:endParaRPr>
          </a:p>
          <a:p>
            <a:pPr marL="0" indent="0"/>
            <a:r>
              <a:rPr lang="en-US" sz="2000" dirty="0">
                <a:latin typeface="Times New Roman" panose="02020603050405020304" pitchFamily="18" charset="0"/>
              </a:rPr>
              <a:t>No tracking capability</a:t>
            </a:r>
            <a:endParaRPr lang="en-US" sz="2000" dirty="0">
              <a:latin typeface="Times New Roman" panose="02020603050405020304" pitchFamily="18" charset="0"/>
            </a:endParaRPr>
          </a:p>
          <a:p>
            <a:pPr marL="0" indent="0"/>
            <a:endParaRPr lang="en-US" sz="2400" dirty="0">
              <a:latin typeface="Times New Roman" panose="02020603050405020304" pitchFamily="18" charset="0"/>
            </a:endParaRPr>
          </a:p>
          <a:p>
            <a:pPr marL="0" indent="0">
              <a:buNone/>
            </a:pPr>
            <a:endParaRPr lang="en-US" sz="2400" dirty="0">
              <a:latin typeface="Times New Roman" panose="02020603050405020304" pitchFamily="18" charset="0"/>
            </a:endParaRPr>
          </a:p>
          <a:p>
            <a:pPr marL="0" indent="0"/>
            <a:endParaRPr lang="en-US" sz="2400" dirty="0">
              <a:latin typeface="Times New Roman" panose="02020603050405020304" pitchFamily="18" charset="0"/>
            </a:endParaRPr>
          </a:p>
          <a:p>
            <a:pPr marL="0" indent="0"/>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Title 1"/>
          <p:cNvSpPr>
            <a:spLocks noGrp="1"/>
          </p:cNvSpPr>
          <p:nvPr>
            <p:ph type="title"/>
          </p:nvPr>
        </p:nvSpPr>
        <p:spPr>
          <a:xfrm>
            <a:off x="836613" y="365125"/>
            <a:ext cx="10517187" cy="935038"/>
          </a:xfrm>
          <a:ln/>
        </p:spPr>
        <p:txBody>
          <a:bodyPr vert="horz" wrap="square" lIns="91440" tIns="45720" rIns="91440" bIns="45720" anchor="ctr" anchorCtr="0"/>
          <a:p>
            <a:pPr>
              <a:buNone/>
            </a:pPr>
            <a:r>
              <a:rPr lang="en-US" dirty="0">
                <a:latin typeface="Times New Roman" panose="02020603050405020304" pitchFamily="18" charset="0"/>
              </a:rPr>
              <a:t>Introduction to Deep Learning</a:t>
            </a:r>
            <a:endParaRPr lang="en-US" dirty="0">
              <a:latin typeface="Times New Roman" panose="02020603050405020304" pitchFamily="18" charset="0"/>
              <a:ea typeface="Times New Roman" panose="02020603050405020304" pitchFamily="18" charset="0"/>
            </a:endParaRPr>
          </a:p>
        </p:txBody>
      </p:sp>
      <p:pic>
        <p:nvPicPr>
          <p:cNvPr id="7170" name="Picture 3" descr="ai project image 1"/>
          <p:cNvPicPr>
            <a:picLocks noChangeAspect="1"/>
          </p:cNvPicPr>
          <p:nvPr/>
        </p:nvPicPr>
        <p:blipFill>
          <a:blip r:embed="rId1"/>
          <a:srcRect t="50000"/>
          <a:stretch>
            <a:fillRect/>
          </a:stretch>
        </p:blipFill>
        <p:spPr>
          <a:xfrm>
            <a:off x="1601788" y="1984375"/>
            <a:ext cx="9486900" cy="37147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Title 1"/>
          <p:cNvSpPr>
            <a:spLocks noGrp="1"/>
          </p:cNvSpPr>
          <p:nvPr>
            <p:ph type="title"/>
          </p:nvPr>
        </p:nvSpPr>
        <p:spPr>
          <a:ln/>
        </p:spPr>
        <p:txBody>
          <a:bodyPr vert="horz" wrap="square" lIns="91440" tIns="45720" rIns="91440" bIns="45720" anchor="ctr" anchorCtr="0"/>
          <a:p>
            <a:pPr>
              <a:buNone/>
            </a:pPr>
            <a:r>
              <a:rPr lang="en-US" sz="2800" b="1" dirty="0">
                <a:latin typeface="Times New Roman" panose="02020603050405020304" pitchFamily="18" charset="0"/>
              </a:rPr>
              <a:t>Conclusion:</a:t>
            </a:r>
            <a:endParaRPr lang="en-US" sz="2800" b="1" dirty="0">
              <a:latin typeface="Times New Roman" panose="02020603050405020304" pitchFamily="18" charset="0"/>
              <a:ea typeface="Times New Roman" panose="02020603050405020304" pitchFamily="18" charset="0"/>
            </a:endParaRPr>
          </a:p>
        </p:txBody>
      </p:sp>
      <p:sp>
        <p:nvSpPr>
          <p:cNvPr id="34818" name="Content Placeholder 2"/>
          <p:cNvSpPr>
            <a:spLocks noGrp="1"/>
          </p:cNvSpPr>
          <p:nvPr>
            <p:ph idx="1"/>
          </p:nvPr>
        </p:nvSpPr>
        <p:spPr>
          <a:ln/>
        </p:spPr>
        <p:txBody>
          <a:bodyPr vert="horz" wrap="square" lIns="91440" tIns="45720" rIns="91440" bIns="45720" anchor="t" anchorCtr="0"/>
          <a:p>
            <a:r>
              <a:rPr lang="en-US" sz="2400" dirty="0">
                <a:latin typeface="Times New Roman" panose="02020603050405020304" pitchFamily="18" charset="0"/>
              </a:rPr>
              <a:t>Object detection is still one of the most essential deep learning and computer vision applications to date. We’ve seen a lot of improvements and advancements in the methodologies of object detection. </a:t>
            </a:r>
            <a:endParaRPr lang="en-US" sz="2400" dirty="0">
              <a:latin typeface="Times New Roman" panose="02020603050405020304" pitchFamily="18" charset="0"/>
            </a:endParaRPr>
          </a:p>
          <a:p>
            <a:r>
              <a:rPr lang="en-US" sz="2400" dirty="0">
                <a:latin typeface="Times New Roman" panose="02020603050405020304" pitchFamily="18" charset="0"/>
              </a:rPr>
              <a:t>It started with algorithms like the Histogram of Oriented Gradients, introduced way back in 1986 to perform simple object detections on images with decent accuracy. Now, we have modern architectures such as Faster R-CNN, Mask R-CNN, YOLO. </a:t>
            </a:r>
            <a:endParaRPr lang="en-US" sz="2400" dirty="0">
              <a:latin typeface="Times New Roman" panose="02020603050405020304" pitchFamily="18" charset="0"/>
            </a:endParaRPr>
          </a:p>
          <a:p>
            <a:r>
              <a:rPr lang="en-US" sz="2400" dirty="0">
                <a:latin typeface="Times New Roman" panose="02020603050405020304" pitchFamily="18" charset="0"/>
              </a:rPr>
              <a:t>The restrictions for object detection are not limited to images, as they can be effectively performed on videos and real-time footage with high accuracy. In the future, a lot more successful algorithms and libraries for object detection still await us.</a:t>
            </a:r>
            <a:endParaRPr 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1" name="Content Placeholder 3"/>
          <p:cNvPicPr>
            <a:picLocks noGrp="1" noChangeAspect="1"/>
          </p:cNvPicPr>
          <p:nvPr>
            <p:ph idx="1"/>
          </p:nvPr>
        </p:nvPicPr>
        <p:blipFill>
          <a:blip r:embed="rId1"/>
          <a:stretch>
            <a:fillRect/>
          </a:stretch>
        </p:blipFill>
        <p:spPr>
          <a:xfrm>
            <a:off x="1419225" y="1074738"/>
            <a:ext cx="8369300" cy="4708525"/>
          </a:xfr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Title 1"/>
          <p:cNvSpPr>
            <a:spLocks noGrp="1"/>
          </p:cNvSpPr>
          <p:nvPr>
            <p:ph type="title"/>
          </p:nvPr>
        </p:nvSpPr>
        <p:spPr>
          <a:ln/>
        </p:spPr>
        <p:txBody>
          <a:bodyPr vert="horz" wrap="square" lIns="91440" tIns="45720" rIns="91440" bIns="45720" anchor="ctr" anchorCtr="0"/>
          <a:p>
            <a:pPr>
              <a:buNone/>
            </a:pPr>
            <a:r>
              <a:rPr lang="en-US" dirty="0">
                <a:latin typeface="Times New Roman" panose="02020603050405020304" pitchFamily="18" charset="0"/>
              </a:rPr>
              <a:t>Deep Learning Frameworks</a:t>
            </a:r>
            <a:endParaRPr lang="en-US" dirty="0">
              <a:latin typeface="Times New Roman" panose="02020603050405020304" pitchFamily="18" charset="0"/>
              <a:ea typeface="Times New Roman" panose="02020603050405020304" pitchFamily="18" charset="0"/>
            </a:endParaRPr>
          </a:p>
        </p:txBody>
      </p:sp>
      <p:pic>
        <p:nvPicPr>
          <p:cNvPr id="8194" name="Content Placeholder 4"/>
          <p:cNvPicPr>
            <a:picLocks noGrp="1" noChangeAspect="1"/>
          </p:cNvPicPr>
          <p:nvPr>
            <p:ph idx="1"/>
          </p:nvPr>
        </p:nvPicPr>
        <p:blipFill>
          <a:blip r:embed="rId1"/>
          <a:stretch>
            <a:fillRect/>
          </a:stretch>
        </p:blipFill>
        <p:spPr>
          <a:xfrm>
            <a:off x="1885950" y="1470025"/>
            <a:ext cx="8029575" cy="4635500"/>
          </a:xfr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Title 1"/>
          <p:cNvSpPr>
            <a:spLocks noGrp="1"/>
          </p:cNvSpPr>
          <p:nvPr>
            <p:ph type="title"/>
          </p:nvPr>
        </p:nvSpPr>
        <p:spPr>
          <a:ln/>
        </p:spPr>
        <p:txBody>
          <a:bodyPr vert="horz" wrap="square" lIns="91440" tIns="45720" rIns="91440" bIns="45720" anchor="ctr" anchorCtr="0"/>
          <a:p>
            <a:pPr>
              <a:buNone/>
            </a:pPr>
            <a:r>
              <a:rPr lang="en-US" dirty="0">
                <a:latin typeface="Times New Roman" panose="02020603050405020304" pitchFamily="18" charset="0"/>
              </a:rPr>
              <a:t>Object Detection Algorithms:</a:t>
            </a:r>
            <a:endParaRPr lang="en-US" dirty="0">
              <a:latin typeface="Times New Roman" panose="02020603050405020304" pitchFamily="18" charset="0"/>
              <a:ea typeface="Times New Roman" panose="02020603050405020304" pitchFamily="18" charset="0"/>
            </a:endParaRPr>
          </a:p>
        </p:txBody>
      </p:sp>
      <p:sp>
        <p:nvSpPr>
          <p:cNvPr id="9218" name="Content Placeholder 2"/>
          <p:cNvSpPr>
            <a:spLocks noGrp="1"/>
          </p:cNvSpPr>
          <p:nvPr>
            <p:ph idx="1"/>
          </p:nvPr>
        </p:nvSpPr>
        <p:spPr>
          <a:xfrm>
            <a:off x="1474788" y="1825625"/>
            <a:ext cx="9879012" cy="4351338"/>
          </a:xfrm>
          <a:ln/>
        </p:spPr>
        <p:txBody>
          <a:bodyPr vert="horz" lIns="91440" tIns="45720" rIns="91440" bIns="45720" anchor="t" anchorCtr="0"/>
          <a:p>
            <a:r>
              <a:rPr lang="en-US" dirty="0">
                <a:latin typeface="Times New Roman" panose="02020603050405020304" pitchFamily="18" charset="0"/>
              </a:rPr>
              <a:t>Histogram of Oriented Gradients(HOG)</a:t>
            </a:r>
            <a:endParaRPr lang="en-US" dirty="0">
              <a:latin typeface="Times New Roman" panose="02020603050405020304" pitchFamily="18" charset="0"/>
            </a:endParaRPr>
          </a:p>
          <a:p>
            <a:r>
              <a:rPr lang="en-US" dirty="0">
                <a:latin typeface="Times New Roman" panose="02020603050405020304" pitchFamily="18" charset="0"/>
              </a:rPr>
              <a:t>Singe Shot Detector(SSD)</a:t>
            </a:r>
            <a:endParaRPr lang="en-US" dirty="0">
              <a:latin typeface="Times New Roman" panose="02020603050405020304" pitchFamily="18" charset="0"/>
            </a:endParaRPr>
          </a:p>
          <a:p>
            <a:r>
              <a:rPr lang="en-US" dirty="0">
                <a:latin typeface="Times New Roman" panose="02020603050405020304" pitchFamily="18" charset="0"/>
              </a:rPr>
              <a:t>Convolutional Neural Networks (CNN)</a:t>
            </a:r>
            <a:endParaRPr lang="en-US" dirty="0">
              <a:latin typeface="Times New Roman" panose="02020603050405020304" pitchFamily="18" charset="0"/>
            </a:endParaRPr>
          </a:p>
          <a:p>
            <a:r>
              <a:rPr lang="en-US" dirty="0">
                <a:latin typeface="Times New Roman" panose="02020603050405020304" pitchFamily="18" charset="0"/>
              </a:rPr>
              <a:t>YOLO(You Only Look Once)</a:t>
            </a:r>
            <a:endParaRPr lang="en-US" dirty="0">
              <a:latin typeface="Times New Roman" panose="02020603050405020304" pitchFamily="18" charset="0"/>
            </a:endParaRPr>
          </a:p>
          <a:p>
            <a:pPr>
              <a:buNone/>
            </a:pPr>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Title 1"/>
          <p:cNvSpPr>
            <a:spLocks noGrp="1"/>
          </p:cNvSpPr>
          <p:nvPr>
            <p:ph type="title"/>
          </p:nvPr>
        </p:nvSpPr>
        <p:spPr>
          <a:ln/>
        </p:spPr>
        <p:txBody>
          <a:bodyPr vert="horz" wrap="square" lIns="91440" tIns="45720" rIns="91440" bIns="45720" anchor="ctr" anchorCtr="0"/>
          <a:p>
            <a:pPr>
              <a:buNone/>
            </a:pPr>
            <a:r>
              <a:rPr lang="en-US" dirty="0">
                <a:latin typeface="Times New Roman" panose="02020603050405020304" pitchFamily="18" charset="0"/>
              </a:rPr>
              <a:t>Histogram of Oriented Gradients(HOG)</a:t>
            </a:r>
            <a:endParaRPr lang="en-US" dirty="0">
              <a:latin typeface="Times New Roman" panose="02020603050405020304" pitchFamily="18" charset="0"/>
              <a:ea typeface="Times New Roman" panose="02020603050405020304" pitchFamily="18" charset="0"/>
            </a:endParaRPr>
          </a:p>
        </p:txBody>
      </p:sp>
      <p:pic>
        <p:nvPicPr>
          <p:cNvPr id="10242" name="Picture 2" descr="HOG object detection algorithm"/>
          <p:cNvPicPr>
            <a:picLocks noGrp="1" noChangeAspect="1"/>
          </p:cNvPicPr>
          <p:nvPr>
            <p:ph idx="1"/>
          </p:nvPr>
        </p:nvPicPr>
        <p:blipFill>
          <a:blip r:embed="rId1"/>
          <a:srcRect t="12283" b="9795"/>
          <a:stretch>
            <a:fillRect/>
          </a:stretch>
        </p:blipFill>
        <p:spPr>
          <a:xfrm>
            <a:off x="1474788" y="1690688"/>
            <a:ext cx="9104312" cy="4060825"/>
          </a:xfr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Content Placeholder 2"/>
          <p:cNvSpPr>
            <a:spLocks noGrp="1"/>
          </p:cNvSpPr>
          <p:nvPr>
            <p:ph idx="1"/>
          </p:nvPr>
        </p:nvSpPr>
        <p:spPr>
          <a:xfrm>
            <a:off x="838200" y="1268413"/>
            <a:ext cx="10515600" cy="4908550"/>
          </a:xfrm>
          <a:ln/>
        </p:spPr>
        <p:txBody>
          <a:bodyPr vert="horz" lIns="91440" tIns="45720" rIns="91440" bIns="45720" anchor="t" anchorCtr="0"/>
          <a:p>
            <a:r>
              <a:rPr lang="en-US" b="1" dirty="0">
                <a:latin typeface="Times New Roman" panose="02020603050405020304" pitchFamily="18" charset="0"/>
              </a:rPr>
              <a:t>Limitations</a:t>
            </a:r>
            <a:endParaRPr lang="en-US" b="1" dirty="0">
              <a:latin typeface="Times New Roman" panose="02020603050405020304" pitchFamily="18" charset="0"/>
            </a:endParaRPr>
          </a:p>
          <a:p>
            <a:pPr>
              <a:buNone/>
            </a:pPr>
            <a:endParaRPr lang="en-US" b="1" u="sng"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While the Histogram of Oriented Gradients (HOG) was quite revolutionary in the beginning stages of object detection, there were a lot of issues in this method.</a:t>
            </a:r>
            <a:endParaRPr lang="en-US" sz="2400"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It’s quite time-consuming for complex pixel computation in images, and ineffective in certain object detection scenarios with tighter spaces.</a:t>
            </a:r>
            <a:endParaRPr lang="en-US" sz="2400" dirty="0">
              <a:latin typeface="Times New Roman" panose="02020603050405020304" pitchFamily="18" charset="0"/>
            </a:endParaRPr>
          </a:p>
          <a:p>
            <a:pPr>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Content Placeholder 2"/>
          <p:cNvSpPr>
            <a:spLocks noGrp="1"/>
          </p:cNvSpPr>
          <p:nvPr>
            <p:ph idx="1"/>
          </p:nvPr>
        </p:nvSpPr>
        <p:spPr>
          <a:xfrm>
            <a:off x="838200" y="1287463"/>
            <a:ext cx="10515600" cy="4889500"/>
          </a:xfrm>
          <a:ln/>
        </p:spPr>
        <p:txBody>
          <a:bodyPr vert="horz" wrap="square" lIns="91440" tIns="45720" rIns="91440" bIns="45720" anchor="t" anchorCtr="0"/>
          <a:p>
            <a:r>
              <a:rPr lang="en-US" sz="2400" b="1" dirty="0">
                <a:latin typeface="Times New Roman" panose="02020603050405020304" pitchFamily="18" charset="0"/>
              </a:rPr>
              <a:t>When to use HOG?</a:t>
            </a:r>
            <a:endParaRPr lang="en-US" sz="2400" b="1"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HOG should often be used as the first method of object detection to test other algorithms and their respective performance.</a:t>
            </a:r>
            <a:endParaRPr lang="en-US" sz="2400"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Regardless, HOG finds significant use in most object detection and facial landmark recognition with decent accuracy.</a:t>
            </a:r>
            <a:endParaRPr lang="en-US" sz="2400" dirty="0">
              <a:latin typeface="Times New Roman" panose="02020603050405020304" pitchFamily="18" charset="0"/>
            </a:endParaRPr>
          </a:p>
          <a:p>
            <a:pPr>
              <a:buFont typeface="Wingdings" panose="05000000000000000000" pitchFamily="2" charset="2"/>
              <a:buChar char="Ø"/>
            </a:pPr>
            <a:endParaRPr lang="en-US" sz="2400" dirty="0">
              <a:latin typeface="Times New Roman" panose="02020603050405020304" pitchFamily="18" charset="0"/>
            </a:endParaRPr>
          </a:p>
          <a:p>
            <a:r>
              <a:rPr lang="en-US" sz="2400" b="1" dirty="0">
                <a:latin typeface="Times New Roman" panose="02020603050405020304" pitchFamily="18" charset="0"/>
              </a:rPr>
              <a:t>Example to use cases:</a:t>
            </a:r>
            <a:endParaRPr lang="en-US" sz="2400" b="1"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One of the popular use cases of HOG is in pedestrian detection due to its smooth edges.</a:t>
            </a:r>
            <a:endParaRPr lang="en-US" sz="2400" dirty="0">
              <a:latin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rPr>
              <a:t>Other general applications include object detection of specific objects.</a:t>
            </a:r>
            <a:endParaRPr lang="en-US" sz="2400" dirty="0">
              <a:latin typeface="Times New Roman" panose="02020603050405020304" pitchFamily="18" charset="0"/>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Title 1"/>
          <p:cNvSpPr>
            <a:spLocks noGrp="1"/>
          </p:cNvSpPr>
          <p:nvPr>
            <p:ph type="title"/>
          </p:nvPr>
        </p:nvSpPr>
        <p:spPr>
          <a:ln/>
        </p:spPr>
        <p:txBody>
          <a:bodyPr vert="horz" wrap="square" lIns="91440" tIns="45720" rIns="91440" bIns="45720" anchor="ctr" anchorCtr="0"/>
          <a:p>
            <a:pPr>
              <a:buNone/>
            </a:pPr>
            <a:r>
              <a:rPr lang="en-US" dirty="0"/>
              <a:t>Singe Shot Detector(SSD)</a:t>
            </a:r>
            <a:br>
              <a:rPr lang="en-US" dirty="0"/>
            </a:br>
            <a:endParaRPr lang="en-US" dirty="0"/>
          </a:p>
        </p:txBody>
      </p:sp>
      <p:pic>
        <p:nvPicPr>
          <p:cNvPr id="13314" name="Picture 2" descr="SSD object detection algorithm"/>
          <p:cNvPicPr>
            <a:picLocks noGrp="1" noChangeAspect="1"/>
          </p:cNvPicPr>
          <p:nvPr>
            <p:ph idx="1"/>
          </p:nvPr>
        </p:nvPicPr>
        <p:blipFill>
          <a:blip r:embed="rId1"/>
          <a:stretch>
            <a:fillRect/>
          </a:stretch>
        </p:blipFill>
        <p:spPr>
          <a:xfrm>
            <a:off x="915988" y="1690688"/>
            <a:ext cx="10515600" cy="3540125"/>
          </a:xfrm>
          <a:ln/>
        </p:spPr>
      </p:pic>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4395</Words>
  <Application>WPS Presentation</Application>
  <PresentationFormat>Widescreen</PresentationFormat>
  <Paragraphs>138</Paragraphs>
  <Slides>31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SimSun</vt:lpstr>
      <vt:lpstr>Wingdings</vt:lpstr>
      <vt:lpstr>Aptos</vt:lpstr>
      <vt:lpstr>Segoe Print</vt:lpstr>
      <vt:lpstr>Aptos Display</vt:lpstr>
      <vt:lpstr>Times New Roman</vt:lpstr>
      <vt:lpstr>Microsoft YaHei</vt:lpstr>
      <vt:lpstr>Arial Unicode MS</vt:lpstr>
      <vt:lpstr>Business Cooperate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USING DEEP LEARNING</dc:title>
  <dc:creator>Pavan Kumar Sunkara</dc:creator>
  <cp:lastModifiedBy>pilla</cp:lastModifiedBy>
  <cp:revision>19</cp:revision>
  <dcterms:created xsi:type="dcterms:W3CDTF">2024-04-18T18:14:03Z</dcterms:created>
  <dcterms:modified xsi:type="dcterms:W3CDTF">2024-12-12T04:43:17Z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0x01010031617D826F1D2A49AF5B75A1BDB318A3</vt:lpwstr>
  </property>
  <property fmtid="{D5CDD505-2E9C-101B-9397-08002B2CF9AE}" pid="3" name="ICV">
    <vt:lpwstr>E99775F606F04AA7A375552EA75E8A79_12</vt:lpwstr>
  </property>
  <property fmtid="{D5CDD505-2E9C-101B-9397-08002B2CF9AE}" pid="4" name="KSOProductBuildVer">
    <vt:lpwstr>1033-12.2.0.19307</vt:lpwstr>
  </property>
</Properties>
</file>